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Slab"/>
      <p:regular r:id="rId21"/>
      <p:bold r:id="rId22"/>
    </p:embeddedFont>
    <p:embeddedFont>
      <p:font typeface="Roboto"/>
      <p:regular r:id="rId23"/>
      <p:bold r:id="rId24"/>
      <p:italic r:id="rId25"/>
      <p:boldItalic r:id="rId26"/>
    </p:embeddedFont>
    <p:embeddedFont>
      <p:font typeface="Atkinson Hyperlegible"/>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Slab-bold.fntdata"/><Relationship Id="rId21" Type="http://schemas.openxmlformats.org/officeDocument/2006/relationships/font" Target="fonts/RobotoSlab-regular.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AtkinsonHyperlegible-bold.fntdata"/><Relationship Id="rId27" Type="http://schemas.openxmlformats.org/officeDocument/2006/relationships/font" Target="fonts/AtkinsonHyperlegibl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tkinsonHyperlegible-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AtkinsonHyperlegible-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oxforddictionaries.com/"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nnualreviews.org/content/journals/10.1146/annurev-psych-042716-051139/?crawler=true#right-ref-B85"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Pierce introduces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6cb2c3129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6cb2c3129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Ella and Pierce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Attention and mindfulness </a:t>
            </a:r>
            <a:endParaRPr/>
          </a:p>
          <a:p>
            <a:pPr indent="0" lvl="0" marL="0" rtl="0" algn="l">
              <a:spcBef>
                <a:spcPts val="0"/>
              </a:spcBef>
              <a:spcAft>
                <a:spcPts val="0"/>
              </a:spcAft>
              <a:buNone/>
            </a:pPr>
            <a:r>
              <a:rPr lang="en"/>
              <a:t>Mindfulness and life satisfaction </a:t>
            </a:r>
            <a:endParaRPr/>
          </a:p>
          <a:p>
            <a:pPr indent="0" lvl="0" marL="0" rtl="0" algn="l">
              <a:spcBef>
                <a:spcPts val="0"/>
              </a:spcBef>
              <a:spcAft>
                <a:spcPts val="0"/>
              </a:spcAft>
              <a:buNone/>
            </a:pPr>
            <a:r>
              <a:rPr lang="en"/>
              <a:t>What are the relationships we would </a:t>
            </a:r>
            <a:r>
              <a:rPr lang="en"/>
              <a:t>expect</a:t>
            </a:r>
            <a:r>
              <a:rPr lang="en"/>
              <a:t> to see in our </a:t>
            </a:r>
            <a:r>
              <a:rPr lang="en"/>
              <a:t>study</a:t>
            </a:r>
            <a:r>
              <a:rPr lang="en"/>
              <a:t> </a:t>
            </a:r>
            <a:endParaRPr/>
          </a:p>
          <a:p>
            <a:pPr indent="0" lvl="0" marL="0" rtl="0" algn="l">
              <a:spcBef>
                <a:spcPts val="0"/>
              </a:spcBef>
              <a:spcAft>
                <a:spcPts val="0"/>
              </a:spcAft>
              <a:buNone/>
            </a:pPr>
            <a:r>
              <a:rPr lang="en"/>
              <a:t>We hypothesis : </a:t>
            </a:r>
            <a:endParaRPr/>
          </a:p>
          <a:p>
            <a:pPr indent="0" lvl="0" marL="0" rtl="0" algn="l">
              <a:spcBef>
                <a:spcPts val="0"/>
              </a:spcBef>
              <a:spcAft>
                <a:spcPts val="0"/>
              </a:spcAft>
              <a:buNone/>
            </a:pPr>
            <a:r>
              <a:rPr lang="en"/>
              <a:t>Visual search requires attention, working memory capacity, greater attentional capacity and </a:t>
            </a:r>
            <a:r>
              <a:rPr lang="en"/>
              <a:t>abilities</a:t>
            </a:r>
            <a:r>
              <a:rPr lang="en"/>
              <a:t> to sustain attention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9d6340ddf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9d6340ddf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Pierce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9d6340ddf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9d6340ddf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Ella and Pierce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Attention and mindfulness </a:t>
            </a:r>
            <a:endParaRPr/>
          </a:p>
          <a:p>
            <a:pPr indent="0" lvl="0" marL="0" rtl="0" algn="l">
              <a:spcBef>
                <a:spcPts val="0"/>
              </a:spcBef>
              <a:spcAft>
                <a:spcPts val="0"/>
              </a:spcAft>
              <a:buNone/>
            </a:pPr>
            <a:r>
              <a:rPr lang="en"/>
              <a:t>Mindfulness and life satisfaction </a:t>
            </a:r>
            <a:endParaRPr/>
          </a:p>
          <a:p>
            <a:pPr indent="0" lvl="0" marL="0" rtl="0" algn="l">
              <a:spcBef>
                <a:spcPts val="0"/>
              </a:spcBef>
              <a:spcAft>
                <a:spcPts val="0"/>
              </a:spcAft>
              <a:buNone/>
            </a:pPr>
            <a:r>
              <a:rPr lang="en"/>
              <a:t>What are the relationships we would expect to see in our study </a:t>
            </a:r>
            <a:endParaRPr/>
          </a:p>
          <a:p>
            <a:pPr indent="0" lvl="0" marL="0" rtl="0" algn="l">
              <a:spcBef>
                <a:spcPts val="0"/>
              </a:spcBef>
              <a:spcAft>
                <a:spcPts val="0"/>
              </a:spcAft>
              <a:buNone/>
            </a:pPr>
            <a:r>
              <a:rPr lang="en"/>
              <a:t>We hypothesis : </a:t>
            </a:r>
            <a:endParaRPr/>
          </a:p>
          <a:p>
            <a:pPr indent="0" lvl="0" marL="0" rtl="0" algn="l">
              <a:spcBef>
                <a:spcPts val="0"/>
              </a:spcBef>
              <a:spcAft>
                <a:spcPts val="0"/>
              </a:spcAft>
              <a:buNone/>
            </a:pPr>
            <a:r>
              <a:rPr lang="en"/>
              <a:t>Visual search requires attention, working memory capacity, greater attentional capacity and abilities to sustain attention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8ca3828697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8ca3828697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Pierce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8ca3828697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8ca3828697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Pierce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6cb2c3129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6cb2c3129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8ca3828697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8ca3828697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Pierce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6cd7fd588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36cd7fd588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212529"/>
                </a:solidFill>
                <a:latin typeface="Atkinson Hyperlegible"/>
                <a:ea typeface="Atkinson Hyperlegible"/>
                <a:cs typeface="Atkinson Hyperlegible"/>
                <a:sym typeface="Atkinson Hyperlegible"/>
              </a:rPr>
              <a:t>Ella</a:t>
            </a:r>
            <a:endParaRPr sz="1400">
              <a:solidFill>
                <a:srgbClr val="212529"/>
              </a:solidFill>
              <a:latin typeface="Atkinson Hyperlegible"/>
              <a:ea typeface="Atkinson Hyperlegible"/>
              <a:cs typeface="Atkinson Hyperlegible"/>
              <a:sym typeface="Atkinson Hyperlegible"/>
            </a:endParaRPr>
          </a:p>
          <a:p>
            <a:pPr indent="-317500" lvl="0" marL="457200" rtl="0" algn="l">
              <a:spcBef>
                <a:spcPts val="0"/>
              </a:spcBef>
              <a:spcAft>
                <a:spcPts val="0"/>
              </a:spcAft>
              <a:buClr>
                <a:srgbClr val="212529"/>
              </a:buClr>
              <a:buSzPts val="1400"/>
              <a:buFont typeface="Atkinson Hyperlegible"/>
              <a:buAutoNum type="arabicPeriod"/>
            </a:pPr>
            <a:r>
              <a:rPr lang="en" sz="1400">
                <a:solidFill>
                  <a:srgbClr val="212529"/>
                </a:solidFill>
                <a:latin typeface="Atkinson Hyperlegible"/>
                <a:ea typeface="Atkinson Hyperlegible"/>
                <a:cs typeface="Atkinson Hyperlegible"/>
                <a:sym typeface="Atkinson Hyperlegible"/>
              </a:rPr>
              <a:t>Mindfulness is about being aware of where your mind is from one moment to the next, with gentle acceptance. (Germer, Siegel, &amp; Fulton, 2005) </a:t>
            </a:r>
            <a:endParaRPr sz="1400">
              <a:solidFill>
                <a:srgbClr val="212529"/>
              </a:solidFill>
              <a:latin typeface="Atkinson Hyperlegible"/>
              <a:ea typeface="Atkinson Hyperlegible"/>
              <a:cs typeface="Atkinson Hyperlegible"/>
              <a:sym typeface="Atkinson Hyperlegible"/>
            </a:endParaRPr>
          </a:p>
          <a:p>
            <a:pPr indent="457200" lvl="0" marL="0" rtl="0" algn="l">
              <a:spcBef>
                <a:spcPts val="0"/>
              </a:spcBef>
              <a:spcAft>
                <a:spcPts val="0"/>
              </a:spcAft>
              <a:buNone/>
            </a:pPr>
            <a:r>
              <a:rPr lang="en" sz="1400">
                <a:solidFill>
                  <a:srgbClr val="212529"/>
                </a:solidFill>
                <a:latin typeface="Atkinson Hyperlegible"/>
                <a:ea typeface="Atkinson Hyperlegible"/>
                <a:cs typeface="Atkinson Hyperlegible"/>
                <a:sym typeface="Atkinson Hyperlegible"/>
              </a:rPr>
              <a:t>- give in real time experience of my mindful experience </a:t>
            </a:r>
            <a:endParaRPr sz="1400">
              <a:solidFill>
                <a:srgbClr val="212529"/>
              </a:solidFill>
              <a:latin typeface="Atkinson Hyperlegible"/>
              <a:ea typeface="Atkinson Hyperlegible"/>
              <a:cs typeface="Atkinson Hyperlegible"/>
              <a:sym typeface="Atkinson Hyperlegible"/>
            </a:endParaRPr>
          </a:p>
          <a:p>
            <a:pPr indent="0" lvl="0" marL="0" rtl="0" algn="l">
              <a:spcBef>
                <a:spcPts val="0"/>
              </a:spcBef>
              <a:spcAft>
                <a:spcPts val="0"/>
              </a:spcAft>
              <a:buNone/>
            </a:pPr>
            <a:r>
              <a:rPr lang="en" sz="1400">
                <a:solidFill>
                  <a:srgbClr val="212529"/>
                </a:solidFill>
                <a:latin typeface="Atkinson Hyperlegible"/>
                <a:ea typeface="Atkinson Hyperlegible"/>
                <a:cs typeface="Atkinson Hyperlegible"/>
                <a:sym typeface="Atkinson Hyperlegible"/>
              </a:rPr>
              <a:t>`	-  show them how they can be mindful, you could be mindful of how your bottom feels on the chair </a:t>
            </a:r>
            <a:r>
              <a:rPr lang="en" sz="1400">
                <a:solidFill>
                  <a:srgbClr val="212529"/>
                </a:solidFill>
                <a:latin typeface="Atkinson Hyperlegible"/>
                <a:ea typeface="Atkinson Hyperlegible"/>
                <a:cs typeface="Atkinson Hyperlegible"/>
                <a:sym typeface="Atkinson Hyperlegible"/>
              </a:rPr>
              <a:t>you're</a:t>
            </a:r>
            <a:r>
              <a:rPr lang="en" sz="1400">
                <a:solidFill>
                  <a:srgbClr val="212529"/>
                </a:solidFill>
                <a:latin typeface="Atkinson Hyperlegible"/>
                <a:ea typeface="Atkinson Hyperlegible"/>
                <a:cs typeface="Atkinson Hyperlegible"/>
                <a:sym typeface="Atkinson Hyperlegible"/>
              </a:rPr>
              <a:t> sitting on, focusing on my words with deep attention, noticing a thought pop into your might.) </a:t>
            </a:r>
            <a:endParaRPr sz="1400">
              <a:solidFill>
                <a:srgbClr val="212529"/>
              </a:solidFill>
              <a:latin typeface="Atkinson Hyperlegible"/>
              <a:ea typeface="Atkinson Hyperlegible"/>
              <a:cs typeface="Atkinson Hyperlegible"/>
              <a:sym typeface="Atkinson Hyperlegible"/>
            </a:endParaRPr>
          </a:p>
          <a:p>
            <a:pPr indent="0" lvl="0" marL="457200" rtl="0" algn="l">
              <a:spcBef>
                <a:spcPts val="0"/>
              </a:spcBef>
              <a:spcAft>
                <a:spcPts val="0"/>
              </a:spcAft>
              <a:buNone/>
            </a:pPr>
            <a:r>
              <a:rPr lang="en" sz="1400">
                <a:solidFill>
                  <a:srgbClr val="212529"/>
                </a:solidFill>
                <a:latin typeface="Atkinson Hyperlegible"/>
                <a:ea typeface="Atkinson Hyperlegible"/>
                <a:cs typeface="Atkinson Hyperlegible"/>
                <a:sym typeface="Atkinson Hyperlegible"/>
              </a:rPr>
              <a:t>The whole point is that you are aware of this attention. </a:t>
            </a:r>
            <a:endParaRPr sz="1400">
              <a:solidFill>
                <a:srgbClr val="212529"/>
              </a:solidFill>
              <a:latin typeface="Atkinson Hyperlegible"/>
              <a:ea typeface="Atkinson Hyperlegible"/>
              <a:cs typeface="Atkinson Hyperlegible"/>
              <a:sym typeface="Atkinson Hyperlegible"/>
            </a:endParaRPr>
          </a:p>
          <a:p>
            <a:pPr indent="0" lvl="0" marL="457200" rtl="0" algn="l">
              <a:spcBef>
                <a:spcPts val="0"/>
              </a:spcBef>
              <a:spcAft>
                <a:spcPts val="0"/>
              </a:spcAft>
              <a:buNone/>
            </a:pPr>
            <a:r>
              <a:rPr lang="en" sz="1400">
                <a:solidFill>
                  <a:srgbClr val="212529"/>
                </a:solidFill>
                <a:latin typeface="Atkinson Hyperlegible"/>
                <a:ea typeface="Atkinson Hyperlegible"/>
                <a:cs typeface="Atkinson Hyperlegible"/>
                <a:sym typeface="Atkinson Hyperlegible"/>
              </a:rPr>
              <a:t>You go about your day and you are naturally aware of many things in each moment, but mindfulness is about being AWARE of this awareness. Watching closely to where the </a:t>
            </a:r>
            <a:r>
              <a:rPr lang="en" sz="1400">
                <a:solidFill>
                  <a:srgbClr val="212529"/>
                </a:solidFill>
                <a:latin typeface="Atkinson Hyperlegible"/>
                <a:ea typeface="Atkinson Hyperlegible"/>
                <a:cs typeface="Atkinson Hyperlegible"/>
                <a:sym typeface="Atkinson Hyperlegible"/>
              </a:rPr>
              <a:t>spotlight</a:t>
            </a:r>
            <a:r>
              <a:rPr lang="en" sz="1400">
                <a:solidFill>
                  <a:srgbClr val="212529"/>
                </a:solidFill>
                <a:latin typeface="Atkinson Hyperlegible"/>
                <a:ea typeface="Atkinson Hyperlegible"/>
                <a:cs typeface="Atkinson Hyperlegible"/>
                <a:sym typeface="Atkinson Hyperlegible"/>
              </a:rPr>
              <a:t> of your attention goes, and then allowing it to be in line with a state of acceptance. </a:t>
            </a:r>
            <a:endParaRPr sz="1400">
              <a:solidFill>
                <a:srgbClr val="212529"/>
              </a:solidFill>
              <a:latin typeface="Atkinson Hyperlegible"/>
              <a:ea typeface="Atkinson Hyperlegible"/>
              <a:cs typeface="Atkinson Hyperlegible"/>
              <a:sym typeface="Atkinson Hyperlegible"/>
            </a:endParaRPr>
          </a:p>
          <a:p>
            <a:pPr indent="-317500" lvl="0" marL="457200" rtl="0" algn="l">
              <a:lnSpc>
                <a:spcPct val="115000"/>
              </a:lnSpc>
              <a:spcBef>
                <a:spcPts val="0"/>
              </a:spcBef>
              <a:spcAft>
                <a:spcPts val="0"/>
              </a:spcAft>
              <a:buClr>
                <a:schemeClr val="dk1"/>
              </a:buClr>
              <a:buSzPts val="1400"/>
              <a:buFont typeface="Atkinson Hyperlegible"/>
              <a:buAutoNum type="arabicPeriod"/>
            </a:pPr>
            <a:r>
              <a:rPr lang="en" sz="1400">
                <a:solidFill>
                  <a:schemeClr val="dk1"/>
                </a:solidFill>
                <a:latin typeface="Atkinson Hyperlegible"/>
                <a:ea typeface="Atkinson Hyperlegible"/>
                <a:cs typeface="Atkinson Hyperlegible"/>
                <a:sym typeface="Atkinson Hyperlegible"/>
              </a:rPr>
              <a:t>The term mindfulness is an English translation of the Pali word sati. Pali was the language of Buddhist psychology 2,500 years ago, and mindfulness is the core teaching of this tradition. Sati connotes awareness, attention, and remembering. (Germer) </a:t>
            </a:r>
            <a:endParaRPr sz="1400">
              <a:solidFill>
                <a:schemeClr val="dk1"/>
              </a:solidFill>
              <a:latin typeface="Atkinson Hyperlegible"/>
              <a:ea typeface="Atkinson Hyperlegible"/>
              <a:cs typeface="Atkinson Hyperlegible"/>
              <a:sym typeface="Atkinson Hyperlegible"/>
            </a:endParaRPr>
          </a:p>
          <a:p>
            <a:pPr indent="-317500" lvl="0" marL="457200" rtl="0" algn="l">
              <a:lnSpc>
                <a:spcPct val="115000"/>
              </a:lnSpc>
              <a:spcBef>
                <a:spcPts val="0"/>
              </a:spcBef>
              <a:spcAft>
                <a:spcPts val="0"/>
              </a:spcAft>
              <a:buSzPts val="1400"/>
              <a:buFont typeface="Atkinson Hyperlegible"/>
              <a:buAutoNum type="arabicPeriod"/>
            </a:pPr>
            <a:r>
              <a:rPr lang="en" sz="1400">
                <a:solidFill>
                  <a:srgbClr val="222222"/>
                </a:solidFill>
                <a:latin typeface="Atkinson Hyperlegible"/>
                <a:ea typeface="Atkinson Hyperlegible"/>
                <a:cs typeface="Atkinson Hyperlegible"/>
                <a:sym typeface="Atkinson Hyperlegible"/>
              </a:rPr>
              <a:t>The Oxford Online Dictionary defines mindfulness as “a mental state achieved by focusing one’s awareness on the present moment, while calmly acknowledging and accepting one’s feelings, thoughts, and bodily sensations, used as a therapeutic technique </a:t>
            </a:r>
            <a:r>
              <a:rPr lang="en" sz="1400" u="sng">
                <a:solidFill>
                  <a:srgbClr val="01324B"/>
                </a:solidFill>
                <a:latin typeface="Atkinson Hyperlegible"/>
                <a:ea typeface="Atkinson Hyperlegible"/>
                <a:cs typeface="Atkinson Hyperlegible"/>
                <a:sym typeface="Atkinson Hyperlegible"/>
                <a:hlinkClick r:id="rId2">
                  <a:extLst>
                    <a:ext uri="{A12FA001-AC4F-418D-AE19-62706E023703}">
                      <ahyp:hlinkClr val="tx"/>
                    </a:ext>
                  </a:extLst>
                </a:hlinkClick>
              </a:rPr>
              <a:t>http://www.oxforddictionaries.com</a:t>
            </a:r>
            <a:endParaRPr sz="1400">
              <a:solidFill>
                <a:srgbClr val="212529"/>
              </a:solidFill>
              <a:latin typeface="Atkinson Hyperlegible"/>
              <a:ea typeface="Atkinson Hyperlegible"/>
              <a:cs typeface="Atkinson Hyperlegible"/>
              <a:sym typeface="Atkinson Hyperlegible"/>
            </a:endParaRPr>
          </a:p>
          <a:p>
            <a:pPr indent="0" lvl="0" marL="457200" rtl="0" algn="l">
              <a:lnSpc>
                <a:spcPct val="115000"/>
              </a:lnSpc>
              <a:spcBef>
                <a:spcPts val="1200"/>
              </a:spcBef>
              <a:spcAft>
                <a:spcPts val="0"/>
              </a:spcAft>
              <a:buNone/>
            </a:pPr>
            <a:r>
              <a:rPr lang="en" sz="1400">
                <a:solidFill>
                  <a:srgbClr val="212529"/>
                </a:solidFill>
                <a:latin typeface="Atkinson Hyperlegible"/>
                <a:ea typeface="Atkinson Hyperlegible"/>
                <a:cs typeface="Atkinson Hyperlegible"/>
                <a:sym typeface="Atkinson Hyperlegible"/>
              </a:rPr>
              <a:t>(as mentioned earlier…. Further give examples) </a:t>
            </a:r>
            <a:endParaRPr sz="1400">
              <a:solidFill>
                <a:srgbClr val="212529"/>
              </a:solidFill>
              <a:latin typeface="Atkinson Hyperlegible"/>
              <a:ea typeface="Atkinson Hyperlegible"/>
              <a:cs typeface="Atkinson Hyperlegible"/>
              <a:sym typeface="Atkinson Hyperlegible"/>
            </a:endParaRPr>
          </a:p>
          <a:p>
            <a:pPr indent="-317500" lvl="0" marL="457200" rtl="0" algn="l">
              <a:lnSpc>
                <a:spcPct val="115000"/>
              </a:lnSpc>
              <a:spcBef>
                <a:spcPts val="1200"/>
              </a:spcBef>
              <a:spcAft>
                <a:spcPts val="0"/>
              </a:spcAft>
              <a:buClr>
                <a:srgbClr val="212529"/>
              </a:buClr>
              <a:buSzPts val="1400"/>
              <a:buFont typeface="Atkinson Hyperlegible"/>
              <a:buAutoNum type="arabicPeriod"/>
            </a:pPr>
            <a:r>
              <a:rPr lang="en" sz="1400">
                <a:solidFill>
                  <a:srgbClr val="212529"/>
                </a:solidFill>
                <a:latin typeface="Atkinson Hyperlegible"/>
                <a:ea typeface="Atkinson Hyperlegible"/>
                <a:cs typeface="Atkinson Hyperlegible"/>
                <a:sym typeface="Atkinson Hyperlegible"/>
              </a:rPr>
              <a:t>Give examples of mindfulness </a:t>
            </a:r>
            <a:endParaRPr sz="1400">
              <a:solidFill>
                <a:srgbClr val="212529"/>
              </a:solidFill>
              <a:latin typeface="Atkinson Hyperlegible"/>
              <a:ea typeface="Atkinson Hyperlegible"/>
              <a:cs typeface="Atkinson Hyperlegible"/>
              <a:sym typeface="Atkinson Hyperlegible"/>
            </a:endParaRPr>
          </a:p>
          <a:p>
            <a:pPr indent="-317500" lvl="0" marL="457200" rtl="0" algn="l">
              <a:spcBef>
                <a:spcPts val="0"/>
              </a:spcBef>
              <a:spcAft>
                <a:spcPts val="0"/>
              </a:spcAft>
              <a:buClr>
                <a:srgbClr val="212529"/>
              </a:buClr>
              <a:buSzPts val="1400"/>
              <a:buFont typeface="Atkinson Hyperlegible"/>
              <a:buChar char="-"/>
            </a:pPr>
            <a:r>
              <a:rPr lang="en" sz="1400">
                <a:solidFill>
                  <a:srgbClr val="212529"/>
                </a:solidFill>
                <a:latin typeface="Atkinson Hyperlegible"/>
                <a:ea typeface="Atkinson Hyperlegible"/>
                <a:cs typeface="Atkinson Hyperlegible"/>
                <a:sym typeface="Atkinson Hyperlegible"/>
              </a:rPr>
              <a:t>Eating with close attention to texture, taste</a:t>
            </a:r>
            <a:endParaRPr sz="1400">
              <a:solidFill>
                <a:srgbClr val="212529"/>
              </a:solidFill>
              <a:latin typeface="Atkinson Hyperlegible"/>
              <a:ea typeface="Atkinson Hyperlegible"/>
              <a:cs typeface="Atkinson Hyperlegible"/>
              <a:sym typeface="Atkinson Hyperlegible"/>
            </a:endParaRPr>
          </a:p>
          <a:p>
            <a:pPr indent="-317500" lvl="0" marL="457200" rtl="0" algn="l">
              <a:spcBef>
                <a:spcPts val="0"/>
              </a:spcBef>
              <a:spcAft>
                <a:spcPts val="0"/>
              </a:spcAft>
              <a:buClr>
                <a:srgbClr val="212529"/>
              </a:buClr>
              <a:buSzPts val="1400"/>
              <a:buFont typeface="Atkinson Hyperlegible"/>
              <a:buChar char="-"/>
            </a:pPr>
            <a:r>
              <a:rPr lang="en" sz="1400">
                <a:solidFill>
                  <a:srgbClr val="212529"/>
                </a:solidFill>
                <a:latin typeface="Atkinson Hyperlegible"/>
                <a:ea typeface="Atkinson Hyperlegible"/>
                <a:cs typeface="Atkinson Hyperlegible"/>
                <a:sym typeface="Atkinson Hyperlegible"/>
              </a:rPr>
              <a:t>Breathing </a:t>
            </a:r>
            <a:r>
              <a:rPr lang="en" sz="1400">
                <a:solidFill>
                  <a:srgbClr val="212529"/>
                </a:solidFill>
                <a:latin typeface="Atkinson Hyperlegible"/>
                <a:ea typeface="Atkinson Hyperlegible"/>
                <a:cs typeface="Atkinson Hyperlegible"/>
                <a:sym typeface="Atkinson Hyperlegible"/>
              </a:rPr>
              <a:t>techniques </a:t>
            </a:r>
            <a:endParaRPr sz="1400">
              <a:solidFill>
                <a:srgbClr val="212529"/>
              </a:solidFill>
              <a:latin typeface="Atkinson Hyperlegible"/>
              <a:ea typeface="Atkinson Hyperlegible"/>
              <a:cs typeface="Atkinson Hyperlegible"/>
              <a:sym typeface="Atkinson Hyperlegible"/>
            </a:endParaRPr>
          </a:p>
          <a:p>
            <a:pPr indent="-317500" lvl="0" marL="457200" rtl="0" algn="l">
              <a:spcBef>
                <a:spcPts val="0"/>
              </a:spcBef>
              <a:spcAft>
                <a:spcPts val="0"/>
              </a:spcAft>
              <a:buClr>
                <a:srgbClr val="212529"/>
              </a:buClr>
              <a:buSzPts val="1400"/>
              <a:buFont typeface="Atkinson Hyperlegible"/>
              <a:buChar char="-"/>
            </a:pPr>
            <a:r>
              <a:rPr lang="en" sz="1400">
                <a:solidFill>
                  <a:srgbClr val="212529"/>
                </a:solidFill>
                <a:latin typeface="Atkinson Hyperlegible"/>
                <a:ea typeface="Atkinson Hyperlegible"/>
                <a:cs typeface="Atkinson Hyperlegible"/>
                <a:sym typeface="Atkinson Hyperlegible"/>
              </a:rPr>
              <a:t>Walking noticing the way your feet feel on the ground </a:t>
            </a:r>
            <a:endParaRPr sz="1400">
              <a:solidFill>
                <a:srgbClr val="212529"/>
              </a:solidFill>
              <a:latin typeface="Atkinson Hyperlegible"/>
              <a:ea typeface="Atkinson Hyperlegible"/>
              <a:cs typeface="Atkinson Hyperlegible"/>
              <a:sym typeface="Atkinson Hyperlegible"/>
            </a:endParaRPr>
          </a:p>
          <a:p>
            <a:pPr indent="-317500" lvl="0" marL="457200" rtl="0" algn="l">
              <a:spcBef>
                <a:spcPts val="0"/>
              </a:spcBef>
              <a:spcAft>
                <a:spcPts val="0"/>
              </a:spcAft>
              <a:buClr>
                <a:srgbClr val="212529"/>
              </a:buClr>
              <a:buSzPts val="1400"/>
              <a:buFont typeface="Atkinson Hyperlegible"/>
              <a:buChar char="-"/>
            </a:pPr>
            <a:r>
              <a:rPr lang="en" sz="1400">
                <a:solidFill>
                  <a:srgbClr val="212529"/>
                </a:solidFill>
                <a:latin typeface="Atkinson Hyperlegible"/>
                <a:ea typeface="Atkinson Hyperlegible"/>
                <a:cs typeface="Atkinson Hyperlegible"/>
                <a:sym typeface="Atkinson Hyperlegible"/>
              </a:rPr>
              <a:t>Showering and noticing the way the water feels when it hits you, its temperature, pressure</a:t>
            </a:r>
            <a:endParaRPr sz="1400">
              <a:solidFill>
                <a:srgbClr val="212529"/>
              </a:solidFill>
              <a:latin typeface="Atkinson Hyperlegible"/>
              <a:ea typeface="Atkinson Hyperlegible"/>
              <a:cs typeface="Atkinson Hyperlegible"/>
              <a:sym typeface="Atkinson Hyperlegible"/>
            </a:endParaRPr>
          </a:p>
          <a:p>
            <a:pPr indent="-317500" lvl="0" marL="457200" rtl="0" algn="l">
              <a:spcBef>
                <a:spcPts val="0"/>
              </a:spcBef>
              <a:spcAft>
                <a:spcPts val="0"/>
              </a:spcAft>
              <a:buClr>
                <a:srgbClr val="212529"/>
              </a:buClr>
              <a:buSzPts val="1400"/>
              <a:buFont typeface="Atkinson Hyperlegible"/>
              <a:buChar char="-"/>
            </a:pPr>
            <a:r>
              <a:rPr lang="en" sz="1400">
                <a:solidFill>
                  <a:srgbClr val="212529"/>
                </a:solidFill>
                <a:latin typeface="Atkinson Hyperlegible"/>
                <a:ea typeface="Atkinson Hyperlegible"/>
                <a:cs typeface="Atkinson Hyperlegible"/>
                <a:sym typeface="Atkinson Hyperlegible"/>
              </a:rPr>
              <a:t>Listening to someone talk and paying close attention to every word they say </a:t>
            </a:r>
            <a:endParaRPr sz="1400">
              <a:solidFill>
                <a:srgbClr val="212529"/>
              </a:solidFill>
              <a:latin typeface="Atkinson Hyperlegible"/>
              <a:ea typeface="Atkinson Hyperlegible"/>
              <a:cs typeface="Atkinson Hyperlegible"/>
              <a:sym typeface="Atkinson Hyperlegible"/>
            </a:endParaRPr>
          </a:p>
          <a:p>
            <a:pPr indent="0" lvl="0" marL="0" rtl="0" algn="l">
              <a:spcBef>
                <a:spcPts val="0"/>
              </a:spcBef>
              <a:spcAft>
                <a:spcPts val="0"/>
              </a:spcAft>
              <a:buNone/>
            </a:pPr>
            <a:r>
              <a:t/>
            </a:r>
            <a:endParaRPr sz="1400">
              <a:solidFill>
                <a:srgbClr val="212529"/>
              </a:solidFill>
              <a:latin typeface="Atkinson Hyperlegible"/>
              <a:ea typeface="Atkinson Hyperlegible"/>
              <a:cs typeface="Atkinson Hyperlegible"/>
              <a:sym typeface="Atkinson Hyperlegible"/>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9d1372d44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9d1372d44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Ella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6cb2c31290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6cb2c31290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1F1F1F"/>
                </a:solidFill>
                <a:latin typeface="Atkinson Hyperlegible"/>
                <a:ea typeface="Atkinson Hyperlegible"/>
                <a:cs typeface="Atkinson Hyperlegible"/>
                <a:sym typeface="Atkinson Hyperlegible"/>
              </a:rPr>
              <a:t>Ella:</a:t>
            </a:r>
            <a:endParaRPr sz="1500">
              <a:solidFill>
                <a:srgbClr val="1F1F1F"/>
              </a:solidFill>
              <a:latin typeface="Atkinson Hyperlegible"/>
              <a:ea typeface="Atkinson Hyperlegible"/>
              <a:cs typeface="Atkinson Hyperlegible"/>
              <a:sym typeface="Atkinson Hyperlegible"/>
            </a:endParaRPr>
          </a:p>
          <a:p>
            <a:pPr indent="-323850" lvl="0" marL="457200" rtl="0" algn="l">
              <a:spcBef>
                <a:spcPts val="0"/>
              </a:spcBef>
              <a:spcAft>
                <a:spcPts val="0"/>
              </a:spcAft>
              <a:buClr>
                <a:schemeClr val="dk1"/>
              </a:buClr>
              <a:buSzPts val="1500"/>
              <a:buFont typeface="Atkinson Hyperlegible"/>
              <a:buAutoNum type="arabicPeriod"/>
            </a:pPr>
            <a:r>
              <a:rPr b="1" lang="en" sz="1500">
                <a:solidFill>
                  <a:schemeClr val="dk1"/>
                </a:solidFill>
                <a:latin typeface="Atkinson Hyperlegible"/>
                <a:ea typeface="Atkinson Hyperlegible"/>
                <a:cs typeface="Atkinson Hyperlegible"/>
                <a:sym typeface="Atkinson Hyperlegible"/>
              </a:rPr>
              <a:t>Mindlessness</a:t>
            </a:r>
            <a:r>
              <a:rPr lang="en" sz="1500">
                <a:solidFill>
                  <a:schemeClr val="dk1"/>
                </a:solidFill>
                <a:latin typeface="Atkinson Hyperlegible"/>
                <a:ea typeface="Atkinson Hyperlegible"/>
                <a:cs typeface="Atkinson Hyperlegible"/>
                <a:sym typeface="Atkinson Hyperlegible"/>
              </a:rPr>
              <a:t> is when you act or think automatically, without really paying attention to what’s happening right now. </a:t>
            </a:r>
            <a:endParaRPr sz="1500">
              <a:solidFill>
                <a:schemeClr val="dk1"/>
              </a:solidFill>
              <a:latin typeface="Atkinson Hyperlegible"/>
              <a:ea typeface="Atkinson Hyperlegible"/>
              <a:cs typeface="Atkinson Hyperlegible"/>
              <a:sym typeface="Atkinson Hyperlegible"/>
            </a:endParaRPr>
          </a:p>
          <a:p>
            <a:pPr indent="-323850" lvl="0" marL="914400" rtl="0" algn="l">
              <a:spcBef>
                <a:spcPts val="0"/>
              </a:spcBef>
              <a:spcAft>
                <a:spcPts val="0"/>
              </a:spcAft>
              <a:buClr>
                <a:schemeClr val="dk1"/>
              </a:buClr>
              <a:buSzPts val="1500"/>
              <a:buFont typeface="Atkinson Hyperlegible"/>
              <a:buChar char="-"/>
            </a:pPr>
            <a:r>
              <a:rPr lang="en" sz="1500">
                <a:solidFill>
                  <a:schemeClr val="dk1"/>
                </a:solidFill>
                <a:latin typeface="Atkinson Hyperlegible"/>
                <a:ea typeface="Atkinson Hyperlegible"/>
                <a:cs typeface="Atkinson Hyperlegible"/>
                <a:sym typeface="Atkinson Hyperlegible"/>
              </a:rPr>
              <a:t>Milk in the cupboard scenario </a:t>
            </a:r>
            <a:endParaRPr sz="1500">
              <a:solidFill>
                <a:schemeClr val="dk1"/>
              </a:solidFill>
              <a:latin typeface="Atkinson Hyperlegible"/>
              <a:ea typeface="Atkinson Hyperlegible"/>
              <a:cs typeface="Atkinson Hyperlegible"/>
              <a:sym typeface="Atkinson Hyperlegible"/>
            </a:endParaRPr>
          </a:p>
          <a:p>
            <a:pPr indent="-323850" lvl="0" marL="914400" rtl="0" algn="l">
              <a:spcBef>
                <a:spcPts val="0"/>
              </a:spcBef>
              <a:spcAft>
                <a:spcPts val="0"/>
              </a:spcAft>
              <a:buClr>
                <a:schemeClr val="dk1"/>
              </a:buClr>
              <a:buSzPts val="1500"/>
              <a:buFont typeface="Atkinson Hyperlegible"/>
              <a:buChar char="-"/>
            </a:pPr>
            <a:r>
              <a:rPr lang="en" sz="1500">
                <a:solidFill>
                  <a:schemeClr val="dk1"/>
                </a:solidFill>
                <a:latin typeface="Atkinson Hyperlegible"/>
                <a:ea typeface="Atkinson Hyperlegible"/>
                <a:cs typeface="Atkinson Hyperlegible"/>
                <a:sym typeface="Atkinson Hyperlegible"/>
              </a:rPr>
              <a:t>Walking into a room and forgetting what you went in their for </a:t>
            </a:r>
            <a:endParaRPr sz="1500">
              <a:solidFill>
                <a:schemeClr val="dk1"/>
              </a:solidFill>
              <a:latin typeface="Atkinson Hyperlegible"/>
              <a:ea typeface="Atkinson Hyperlegible"/>
              <a:cs typeface="Atkinson Hyperlegible"/>
              <a:sym typeface="Atkinson Hyperlegible"/>
            </a:endParaRPr>
          </a:p>
          <a:p>
            <a:pPr indent="457200" lvl="0" marL="0" rtl="0" algn="l">
              <a:spcBef>
                <a:spcPts val="0"/>
              </a:spcBef>
              <a:spcAft>
                <a:spcPts val="0"/>
              </a:spcAft>
              <a:buNone/>
            </a:pPr>
            <a:r>
              <a:rPr lang="en" sz="1500">
                <a:solidFill>
                  <a:schemeClr val="dk1"/>
                </a:solidFill>
                <a:latin typeface="Atkinson Hyperlegible"/>
                <a:ea typeface="Atkinson Hyperlegible"/>
                <a:cs typeface="Atkinson Hyperlegible"/>
                <a:sym typeface="Atkinson Hyperlegible"/>
              </a:rPr>
              <a:t>  -    driving and going the wrong way because you weren’t being mindful of your driving, your attention was elsewhere </a:t>
            </a:r>
            <a:endParaRPr sz="1500">
              <a:solidFill>
                <a:schemeClr val="dk1"/>
              </a:solidFill>
              <a:latin typeface="Atkinson Hyperlegible"/>
              <a:ea typeface="Atkinson Hyperlegible"/>
              <a:cs typeface="Atkinson Hyperlegible"/>
              <a:sym typeface="Atkinson Hyperlegible"/>
            </a:endParaRPr>
          </a:p>
          <a:p>
            <a:pPr indent="-323850" lvl="0" marL="914400" rtl="0" algn="l">
              <a:spcBef>
                <a:spcPts val="0"/>
              </a:spcBef>
              <a:spcAft>
                <a:spcPts val="0"/>
              </a:spcAft>
              <a:buClr>
                <a:schemeClr val="dk1"/>
              </a:buClr>
              <a:buSzPts val="1500"/>
              <a:buFont typeface="Atkinson Hyperlegible"/>
              <a:buChar char="-"/>
            </a:pPr>
            <a:r>
              <a:rPr lang="en" sz="1500">
                <a:solidFill>
                  <a:schemeClr val="dk1"/>
                </a:solidFill>
                <a:latin typeface="Atkinson Hyperlegible"/>
                <a:ea typeface="Atkinson Hyperlegible"/>
                <a:cs typeface="Atkinson Hyperlegible"/>
                <a:sym typeface="Atkinson Hyperlegible"/>
              </a:rPr>
              <a:t>having a conversation with someone and zoning out</a:t>
            </a:r>
            <a:endParaRPr sz="1500">
              <a:solidFill>
                <a:schemeClr val="dk1"/>
              </a:solidFill>
              <a:latin typeface="Atkinson Hyperlegible"/>
              <a:ea typeface="Atkinson Hyperlegible"/>
              <a:cs typeface="Atkinson Hyperlegible"/>
              <a:sym typeface="Atkinson Hyperlegible"/>
            </a:endParaRPr>
          </a:p>
          <a:p>
            <a:pPr indent="-323850" lvl="0" marL="914400" rtl="0" algn="l">
              <a:spcBef>
                <a:spcPts val="0"/>
              </a:spcBef>
              <a:spcAft>
                <a:spcPts val="0"/>
              </a:spcAft>
              <a:buClr>
                <a:schemeClr val="dk1"/>
              </a:buClr>
              <a:buSzPts val="1500"/>
              <a:buFont typeface="Atkinson Hyperlegible"/>
              <a:buChar char="-"/>
            </a:pPr>
            <a:r>
              <a:rPr lang="en" sz="1500">
                <a:solidFill>
                  <a:schemeClr val="dk1"/>
                </a:solidFill>
                <a:latin typeface="Atkinson Hyperlegible"/>
                <a:ea typeface="Atkinson Hyperlegible"/>
                <a:cs typeface="Atkinson Hyperlegible"/>
                <a:sym typeface="Atkinson Hyperlegible"/>
              </a:rPr>
              <a:t>Mindlessly scrolling  </a:t>
            </a:r>
            <a:endParaRPr sz="1500">
              <a:solidFill>
                <a:schemeClr val="dk1"/>
              </a:solidFill>
              <a:latin typeface="Atkinson Hyperlegible"/>
              <a:ea typeface="Atkinson Hyperlegible"/>
              <a:cs typeface="Atkinson Hyperlegible"/>
              <a:sym typeface="Atkinson Hyperlegible"/>
            </a:endParaRPr>
          </a:p>
          <a:p>
            <a:pPr indent="-323850" lvl="0" marL="914400" rtl="0" algn="l">
              <a:spcBef>
                <a:spcPts val="0"/>
              </a:spcBef>
              <a:spcAft>
                <a:spcPts val="0"/>
              </a:spcAft>
              <a:buClr>
                <a:schemeClr val="dk1"/>
              </a:buClr>
              <a:buSzPts val="1500"/>
              <a:buFont typeface="Atkinson Hyperlegible"/>
              <a:buChar char="-"/>
            </a:pPr>
            <a:r>
              <a:rPr lang="en" sz="1500">
                <a:solidFill>
                  <a:schemeClr val="dk1"/>
                </a:solidFill>
                <a:latin typeface="Atkinson Hyperlegible"/>
                <a:ea typeface="Atkinson Hyperlegible"/>
                <a:cs typeface="Atkinson Hyperlegible"/>
                <a:sym typeface="Atkinson Hyperlegible"/>
              </a:rPr>
              <a:t>Mindlessly eating </a:t>
            </a:r>
            <a:endParaRPr sz="1500">
              <a:solidFill>
                <a:schemeClr val="dk1"/>
              </a:solidFill>
              <a:latin typeface="Atkinson Hyperlegible"/>
              <a:ea typeface="Atkinson Hyperlegible"/>
              <a:cs typeface="Atkinson Hyperlegible"/>
              <a:sym typeface="Atkinson Hyperlegible"/>
            </a:endParaRPr>
          </a:p>
          <a:p>
            <a:pPr indent="-323850" lvl="0" marL="457200" rtl="0" algn="l">
              <a:spcBef>
                <a:spcPts val="0"/>
              </a:spcBef>
              <a:spcAft>
                <a:spcPts val="0"/>
              </a:spcAft>
              <a:buClr>
                <a:srgbClr val="1F1F1F"/>
              </a:buClr>
              <a:buSzPts val="1500"/>
              <a:buFont typeface="Atkinson Hyperlegible"/>
              <a:buAutoNum type="arabicPeriod"/>
            </a:pPr>
            <a:r>
              <a:rPr lang="en" sz="1500">
                <a:solidFill>
                  <a:srgbClr val="1F1F1F"/>
                </a:solidFill>
                <a:latin typeface="Atkinson Hyperlegible"/>
                <a:ea typeface="Atkinson Hyperlegible"/>
                <a:cs typeface="Atkinson Hyperlegible"/>
                <a:sym typeface="Atkinson Hyperlegible"/>
              </a:rPr>
              <a:t>Mindlessness is compared to more familiar concepts such as habit, autopilot, and automatic processing. This occurs with little or no conscious awareness.</a:t>
            </a:r>
            <a:endParaRPr sz="1500">
              <a:solidFill>
                <a:schemeClr val="dk1"/>
              </a:solidFill>
              <a:latin typeface="Atkinson Hyperlegible"/>
              <a:ea typeface="Atkinson Hyperlegible"/>
              <a:cs typeface="Atkinson Hyperlegible"/>
              <a:sym typeface="Atkinson Hyperlegible"/>
            </a:endParaRPr>
          </a:p>
          <a:p>
            <a:pPr indent="0" lvl="0" marL="457200" rtl="0" algn="l">
              <a:spcBef>
                <a:spcPts val="0"/>
              </a:spcBef>
              <a:spcAft>
                <a:spcPts val="0"/>
              </a:spcAft>
              <a:buNone/>
            </a:pPr>
            <a:r>
              <a:t/>
            </a:r>
            <a:endParaRPr sz="1500">
              <a:solidFill>
                <a:schemeClr val="dk1"/>
              </a:solidFill>
              <a:latin typeface="Atkinson Hyperlegible"/>
              <a:ea typeface="Atkinson Hyperlegible"/>
              <a:cs typeface="Atkinson Hyperlegible"/>
              <a:sym typeface="Atkinson Hyperlegible"/>
            </a:endParaRPr>
          </a:p>
          <a:p>
            <a:pPr indent="-323850" lvl="0" marL="457200" rtl="0" algn="l">
              <a:spcBef>
                <a:spcPts val="0"/>
              </a:spcBef>
              <a:spcAft>
                <a:spcPts val="0"/>
              </a:spcAft>
              <a:buClr>
                <a:schemeClr val="dk1"/>
              </a:buClr>
              <a:buSzPts val="1500"/>
              <a:buFont typeface="Atkinson Hyperlegible"/>
              <a:buAutoNum type="arabicPeriod"/>
            </a:pPr>
            <a:r>
              <a:rPr lang="en" sz="1500">
                <a:solidFill>
                  <a:schemeClr val="dk1"/>
                </a:solidFill>
                <a:latin typeface="Atkinson Hyperlegible"/>
                <a:ea typeface="Atkinson Hyperlegible"/>
                <a:cs typeface="Atkinson Hyperlegible"/>
                <a:sym typeface="Atkinson Hyperlegible"/>
              </a:rPr>
              <a:t>When you are in a mindless state, you rely too much on what you’ve learned or noticed in the past, so you miss new or different things in the current situation.</a:t>
            </a:r>
            <a:endParaRPr sz="1500">
              <a:solidFill>
                <a:srgbClr val="1F1F1F"/>
              </a:solidFill>
              <a:latin typeface="Atkinson Hyperlegible"/>
              <a:ea typeface="Atkinson Hyperlegible"/>
              <a:cs typeface="Atkinson Hyperlegible"/>
              <a:sym typeface="Atkinson Hyperlegible"/>
            </a:endParaRPr>
          </a:p>
          <a:p>
            <a:pPr indent="-279400" lvl="0" marL="279400" rtl="0" algn="l">
              <a:lnSpc>
                <a:spcPct val="200000"/>
              </a:lnSpc>
              <a:spcBef>
                <a:spcPts val="0"/>
              </a:spcBef>
              <a:spcAft>
                <a:spcPts val="0"/>
              </a:spcAft>
              <a:buClr>
                <a:schemeClr val="dk1"/>
              </a:buClr>
              <a:buSzPts val="1100"/>
              <a:buFont typeface="Arial"/>
              <a:buNone/>
            </a:pPr>
            <a:r>
              <a:rPr lang="en" sz="1500">
                <a:solidFill>
                  <a:schemeClr val="dk1"/>
                </a:solidFill>
                <a:latin typeface="Atkinson Hyperlegible"/>
                <a:ea typeface="Atkinson Hyperlegible"/>
                <a:cs typeface="Atkinson Hyperlegible"/>
                <a:sym typeface="Atkinson Hyperlegible"/>
              </a:rPr>
              <a:t>Langer, E. J. (1992).</a:t>
            </a:r>
            <a:endParaRPr sz="1500">
              <a:solidFill>
                <a:schemeClr val="dk1"/>
              </a:solidFill>
              <a:latin typeface="Atkinson Hyperlegible"/>
              <a:ea typeface="Atkinson Hyperlegible"/>
              <a:cs typeface="Atkinson Hyperlegible"/>
              <a:sym typeface="Atkinson Hyperlegible"/>
            </a:endParaRPr>
          </a:p>
          <a:p>
            <a:pPr indent="-323850" lvl="0" marL="457200" rtl="0" algn="l">
              <a:spcBef>
                <a:spcPts val="0"/>
              </a:spcBef>
              <a:spcAft>
                <a:spcPts val="0"/>
              </a:spcAft>
              <a:buClr>
                <a:srgbClr val="1F1F1F"/>
              </a:buClr>
              <a:buSzPts val="1500"/>
              <a:buFont typeface="Atkinson Hyperlegible"/>
              <a:buAutoNum type="arabicPeriod"/>
            </a:pPr>
            <a:r>
              <a:rPr lang="en" sz="1500">
                <a:solidFill>
                  <a:srgbClr val="1F1F1F"/>
                </a:solidFill>
                <a:latin typeface="Atkinson Hyperlegible"/>
                <a:ea typeface="Atkinson Hyperlegible"/>
                <a:cs typeface="Atkinson Hyperlegible"/>
                <a:sym typeface="Atkinson Hyperlegible"/>
              </a:rPr>
              <a:t>More </a:t>
            </a:r>
            <a:r>
              <a:rPr lang="en" sz="1500">
                <a:solidFill>
                  <a:srgbClr val="1F1F1F"/>
                </a:solidFill>
                <a:latin typeface="Atkinson Hyperlegible"/>
                <a:ea typeface="Atkinson Hyperlegible"/>
                <a:cs typeface="Atkinson Hyperlegible"/>
                <a:sym typeface="Atkinson Hyperlegible"/>
              </a:rPr>
              <a:t>Examples of mindlessness </a:t>
            </a:r>
            <a:endParaRPr sz="1500">
              <a:solidFill>
                <a:srgbClr val="1F1F1F"/>
              </a:solidFill>
              <a:latin typeface="Atkinson Hyperlegible"/>
              <a:ea typeface="Atkinson Hyperlegible"/>
              <a:cs typeface="Atkinson Hyperlegible"/>
              <a:sym typeface="Atkinson Hyperlegible"/>
            </a:endParaRPr>
          </a:p>
          <a:p>
            <a:pPr indent="-279400" lvl="0" marL="279400" rtl="0" algn="l">
              <a:lnSpc>
                <a:spcPct val="200000"/>
              </a:lnSpc>
              <a:spcBef>
                <a:spcPts val="0"/>
              </a:spcBef>
              <a:spcAft>
                <a:spcPts val="0"/>
              </a:spcAft>
              <a:buClr>
                <a:schemeClr val="dk1"/>
              </a:buClr>
              <a:buSzPts val="1100"/>
              <a:buFont typeface="Arial"/>
              <a:buNone/>
            </a:pPr>
            <a:r>
              <a:rPr lang="en" sz="1500">
                <a:solidFill>
                  <a:srgbClr val="1F1F1F"/>
                </a:solidFill>
                <a:latin typeface="Atkinson Hyperlegible"/>
                <a:ea typeface="Atkinson Hyperlegible"/>
                <a:cs typeface="Atkinson Hyperlegible"/>
                <a:sym typeface="Atkinson Hyperlegible"/>
              </a:rPr>
              <a:t>(on the slide) </a:t>
            </a:r>
            <a:endParaRPr>
              <a:solidFill>
                <a:schemeClr val="dk1"/>
              </a:solidFill>
            </a:endParaRPr>
          </a:p>
          <a:p>
            <a:pPr indent="0" lvl="0" marL="0" rtl="0" algn="l">
              <a:spcBef>
                <a:spcPts val="0"/>
              </a:spcBef>
              <a:spcAft>
                <a:spcPts val="0"/>
              </a:spcAft>
              <a:buNone/>
            </a:pPr>
            <a:r>
              <a:t/>
            </a:r>
            <a:endParaRPr sz="1200">
              <a:solidFill>
                <a:srgbClr val="1F1F1F"/>
              </a:solidFill>
              <a:latin typeface="Georgia"/>
              <a:ea typeface="Georgia"/>
              <a:cs typeface="Georgia"/>
              <a:sym typeface="Georgi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6ccf62a7f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6ccf62a7f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Pierce</a:t>
            </a:r>
            <a:endParaRPr/>
          </a:p>
          <a:p>
            <a:pPr indent="0" lvl="0" marL="0" rtl="0" algn="l">
              <a:spcBef>
                <a:spcPts val="0"/>
              </a:spcBef>
              <a:spcAft>
                <a:spcPts val="0"/>
              </a:spcAft>
              <a:buNone/>
            </a:pPr>
            <a:r>
              <a:rPr lang="en"/>
              <a:t>1st quote is Brown and Ryan, 2nd quote is Grossman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Grossman </a:t>
            </a:r>
            <a:endParaRPr/>
          </a:p>
          <a:p>
            <a:pPr indent="-304800" lvl="0" marL="457200" rtl="0" algn="l">
              <a:lnSpc>
                <a:spcPct val="115000"/>
              </a:lnSpc>
              <a:spcBef>
                <a:spcPts val="0"/>
              </a:spcBef>
              <a:spcAft>
                <a:spcPts val="0"/>
              </a:spcAft>
              <a:buClr>
                <a:schemeClr val="dk1"/>
              </a:buClr>
              <a:buSzPts val="1200"/>
              <a:buFont typeface="Atkinson Hyperlegible"/>
              <a:buAutoNum type="arabicPeriod"/>
            </a:pPr>
            <a:r>
              <a:rPr lang="en" sz="1200">
                <a:solidFill>
                  <a:schemeClr val="dk1"/>
                </a:solidFill>
                <a:latin typeface="Atkinson Hyperlegible"/>
                <a:ea typeface="Atkinson Hyperlegible"/>
                <a:cs typeface="Atkinson Hyperlegible"/>
                <a:sym typeface="Atkinson Hyperlegible"/>
              </a:rPr>
              <a:t>Consciousness encompasses both awareness and attention. Awareness is the background “radar” of consciousness, continually monitoring the inner and outer environment</a:t>
            </a:r>
            <a:endParaRPr sz="1200">
              <a:solidFill>
                <a:schemeClr val="dk1"/>
              </a:solidFill>
              <a:latin typeface="Atkinson Hyperlegible"/>
              <a:ea typeface="Atkinson Hyperlegible"/>
              <a:cs typeface="Atkinson Hyperlegible"/>
              <a:sym typeface="Atkinson Hyperlegible"/>
            </a:endParaRPr>
          </a:p>
          <a:p>
            <a:pPr indent="-304800" lvl="0" marL="457200" rtl="0" algn="l">
              <a:lnSpc>
                <a:spcPct val="115000"/>
              </a:lnSpc>
              <a:spcBef>
                <a:spcPts val="0"/>
              </a:spcBef>
              <a:spcAft>
                <a:spcPts val="0"/>
              </a:spcAft>
              <a:buClr>
                <a:schemeClr val="dk1"/>
              </a:buClr>
              <a:buSzPts val="1200"/>
              <a:buFont typeface="Atkinson Hyperlegible"/>
              <a:buAutoNum type="arabicPeriod"/>
            </a:pPr>
            <a:r>
              <a:rPr lang="en" sz="1200">
                <a:solidFill>
                  <a:schemeClr val="dk1"/>
                </a:solidFill>
                <a:latin typeface="Atkinson Hyperlegible"/>
                <a:ea typeface="Atkinson Hyperlegible"/>
                <a:cs typeface="Atkinson Hyperlegible"/>
                <a:sym typeface="Atkinson Hyperlegible"/>
              </a:rPr>
              <a:t>To have “present awareness”,  a special kind of awareness of continuously having a sense of composure of mental and emotional functioning, and acceptance of the stream of perceived experiences that spontaneously arise.</a:t>
            </a:r>
            <a:endParaRPr sz="1200">
              <a:solidFill>
                <a:schemeClr val="dk1"/>
              </a:solidFill>
              <a:latin typeface="Atkinson Hyperlegible"/>
              <a:ea typeface="Atkinson Hyperlegible"/>
              <a:cs typeface="Atkinson Hyperlegible"/>
              <a:sym typeface="Atkinson Hyperlegible"/>
            </a:endParaRPr>
          </a:p>
          <a:p>
            <a:pPr indent="-304800" lvl="0" marL="457200" rtl="0" algn="l">
              <a:spcBef>
                <a:spcPts val="0"/>
              </a:spcBef>
              <a:spcAft>
                <a:spcPts val="0"/>
              </a:spcAft>
              <a:buSzPts val="1200"/>
              <a:buAutoNum type="arabicPeriod"/>
            </a:pPr>
            <a:r>
              <a:rPr lang="en" sz="1200"/>
              <a:t>Mindfulness is achieved by a process of having met at least four necessary conditions:</a:t>
            </a:r>
            <a:endParaRPr sz="1200"/>
          </a:p>
          <a:p>
            <a:pPr indent="-304800" lvl="1" marL="914400" rtl="0" algn="l">
              <a:spcBef>
                <a:spcPts val="0"/>
              </a:spcBef>
              <a:spcAft>
                <a:spcPts val="0"/>
              </a:spcAft>
              <a:buSzPts val="1200"/>
              <a:buChar char="-"/>
            </a:pPr>
            <a:r>
              <a:rPr lang="en" sz="1200"/>
              <a:t> intentionality, </a:t>
            </a:r>
            <a:endParaRPr sz="1200"/>
          </a:p>
          <a:p>
            <a:pPr indent="-304800" lvl="1" marL="914400" rtl="0" algn="l">
              <a:spcBef>
                <a:spcPts val="0"/>
              </a:spcBef>
              <a:spcAft>
                <a:spcPts val="0"/>
              </a:spcAft>
              <a:buSzPts val="1200"/>
              <a:buChar char="-"/>
            </a:pPr>
            <a:r>
              <a:rPr lang="en" sz="1200"/>
              <a:t>focus on the present moment </a:t>
            </a:r>
            <a:endParaRPr sz="1200"/>
          </a:p>
          <a:p>
            <a:pPr indent="-304800" lvl="1" marL="914400" rtl="0" algn="l">
              <a:spcBef>
                <a:spcPts val="0"/>
              </a:spcBef>
              <a:spcAft>
                <a:spcPts val="0"/>
              </a:spcAft>
              <a:buSzPts val="1200"/>
              <a:buChar char="-"/>
            </a:pPr>
            <a:r>
              <a:rPr lang="en" sz="1200"/>
              <a:t>awareness of the attentional focus: bodily sensations, thoughts, sensory stimuli (sounds, sights) </a:t>
            </a:r>
            <a:endParaRPr sz="1200"/>
          </a:p>
          <a:p>
            <a:pPr indent="-304800" lvl="1" marL="914400" rtl="0" algn="l">
              <a:spcBef>
                <a:spcPts val="0"/>
              </a:spcBef>
              <a:spcAft>
                <a:spcPts val="0"/>
              </a:spcAft>
              <a:buSzPts val="1200"/>
              <a:buChar char="-"/>
            </a:pPr>
            <a:r>
              <a:rPr lang="en" sz="1200"/>
              <a:t>&amp;  a stance of acceptance toward whatever has arien into this awareness as the direct consequence of the attentional focus </a:t>
            </a:r>
            <a:endParaRPr sz="1200"/>
          </a:p>
          <a:p>
            <a:pPr indent="-304800" lvl="0" marL="457200" rtl="0" algn="l">
              <a:spcBef>
                <a:spcPts val="0"/>
              </a:spcBef>
              <a:spcAft>
                <a:spcPts val="0"/>
              </a:spcAft>
              <a:buSzPts val="1200"/>
              <a:buAutoNum type="arabicPeriod"/>
            </a:pPr>
            <a:r>
              <a:rPr lang="en" sz="1200"/>
              <a:t>In this state of acceptance of the stream of experience that </a:t>
            </a:r>
            <a:r>
              <a:rPr lang="en" sz="1200"/>
              <a:t>spontaneously</a:t>
            </a:r>
            <a:r>
              <a:rPr lang="en" sz="1200"/>
              <a:t> arise in each moment, the usual </a:t>
            </a:r>
            <a:r>
              <a:rPr lang="en" sz="1200"/>
              <a:t>analysis</a:t>
            </a:r>
            <a:r>
              <a:rPr lang="en" sz="1200"/>
              <a:t>, judgement, evaluation, and even rumination are replaced with attitudes of patience, openness, lack of prejudice, tolerance, and kindness </a:t>
            </a:r>
            <a:endParaRPr sz="1200"/>
          </a:p>
          <a:p>
            <a:pPr indent="0" lvl="0" marL="457200" rtl="0" algn="l">
              <a:spcBef>
                <a:spcPts val="0"/>
              </a:spcBef>
              <a:spcAft>
                <a:spcPts val="0"/>
              </a:spcAft>
              <a:buNone/>
            </a:pPr>
            <a:r>
              <a:rPr lang="en" sz="1200"/>
              <a:t>-    </a:t>
            </a:r>
            <a:r>
              <a:rPr lang="en" sz="1200"/>
              <a:t>This is often summarized in </a:t>
            </a:r>
            <a:r>
              <a:rPr lang="en" sz="1200"/>
              <a:t>literature</a:t>
            </a:r>
            <a:r>
              <a:rPr lang="en" sz="1200"/>
              <a:t> as “acceptance” and “non-judgment” </a:t>
            </a:r>
            <a:endParaRPr sz="1200"/>
          </a:p>
          <a:p>
            <a:pPr indent="0" lvl="0" marL="457200" rtl="0" algn="l">
              <a:spcBef>
                <a:spcPts val="0"/>
              </a:spcBef>
              <a:spcAft>
                <a:spcPts val="0"/>
              </a:spcAft>
              <a:buNone/>
            </a:pPr>
            <a:r>
              <a:t/>
            </a:r>
            <a:endParaRPr sz="1200"/>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8ca3828697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8ca3828697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dk1"/>
                </a:solidFill>
                <a:latin typeface="Atkinson Hyperlegible"/>
                <a:ea typeface="Atkinson Hyperlegible"/>
                <a:cs typeface="Atkinson Hyperlegible"/>
                <a:sym typeface="Atkinson Hyperlegible"/>
              </a:rPr>
              <a:t>Ella</a:t>
            </a:r>
            <a:endParaRPr sz="1500">
              <a:solidFill>
                <a:schemeClr val="dk1"/>
              </a:solidFill>
              <a:latin typeface="Atkinson Hyperlegible"/>
              <a:ea typeface="Atkinson Hyperlegible"/>
              <a:cs typeface="Atkinson Hyperlegible"/>
              <a:sym typeface="Atkinson Hyperlegible"/>
            </a:endParaRPr>
          </a:p>
          <a:p>
            <a:pPr indent="-323850" lvl="0" marL="457200" rtl="0" algn="l">
              <a:lnSpc>
                <a:spcPct val="115000"/>
              </a:lnSpc>
              <a:spcBef>
                <a:spcPts val="1200"/>
              </a:spcBef>
              <a:spcAft>
                <a:spcPts val="0"/>
              </a:spcAft>
              <a:buClr>
                <a:schemeClr val="dk1"/>
              </a:buClr>
              <a:buSzPts val="1500"/>
              <a:buFont typeface="Atkinson Hyperlegible"/>
              <a:buChar char="-"/>
            </a:pPr>
            <a:r>
              <a:rPr lang="en" sz="1500">
                <a:solidFill>
                  <a:schemeClr val="dk1"/>
                </a:solidFill>
                <a:latin typeface="Atkinson Hyperlegible"/>
                <a:ea typeface="Atkinson Hyperlegible"/>
                <a:cs typeface="Atkinson Hyperlegible"/>
                <a:sym typeface="Atkinson Hyperlegible"/>
              </a:rPr>
              <a:t>Having awareness of one’s present moment experience is not something we typically practice, and as a result we unintentionally allow our minds wander, running on autopilot. </a:t>
            </a:r>
            <a:endParaRPr sz="1500">
              <a:solidFill>
                <a:schemeClr val="dk1"/>
              </a:solidFill>
              <a:latin typeface="Atkinson Hyperlegible"/>
              <a:ea typeface="Atkinson Hyperlegible"/>
              <a:cs typeface="Atkinson Hyperlegible"/>
              <a:sym typeface="Atkinson Hyperlegible"/>
            </a:endParaRPr>
          </a:p>
          <a:p>
            <a:pPr indent="-323850" lvl="0" marL="457200" rtl="0" algn="l">
              <a:lnSpc>
                <a:spcPct val="115000"/>
              </a:lnSpc>
              <a:spcBef>
                <a:spcPts val="0"/>
              </a:spcBef>
              <a:spcAft>
                <a:spcPts val="0"/>
              </a:spcAft>
              <a:buClr>
                <a:schemeClr val="dk1"/>
              </a:buClr>
              <a:buSzPts val="1500"/>
              <a:buFont typeface="Atkinson Hyperlegible"/>
              <a:buChar char="-"/>
            </a:pPr>
            <a:r>
              <a:rPr lang="en" sz="1500">
                <a:solidFill>
                  <a:srgbClr val="212529"/>
                </a:solidFill>
                <a:latin typeface="Atkinson Hyperlegible"/>
                <a:ea typeface="Atkinson Hyperlegible"/>
                <a:cs typeface="Atkinson Hyperlegible"/>
                <a:sym typeface="Atkinson Hyperlegible"/>
              </a:rPr>
              <a:t>Mindfulness is a skill that allows us to be less reactive to what is happening in the moment. It is a way of relating to all experience, positive, negative and neutral. To be mindful is to wake up, to recognize what is happening in the present moment with a friendly attitude. </a:t>
            </a:r>
            <a:endParaRPr sz="1500">
              <a:solidFill>
                <a:srgbClr val="212529"/>
              </a:solidFill>
              <a:latin typeface="Atkinson Hyperlegible"/>
              <a:ea typeface="Atkinson Hyperlegible"/>
              <a:cs typeface="Atkinson Hyperlegible"/>
              <a:sym typeface="Atkinson Hyperlegible"/>
            </a:endParaRPr>
          </a:p>
          <a:p>
            <a:pPr indent="-323850" lvl="0" marL="457200" rtl="0" algn="l">
              <a:lnSpc>
                <a:spcPct val="115000"/>
              </a:lnSpc>
              <a:spcBef>
                <a:spcPts val="0"/>
              </a:spcBef>
              <a:spcAft>
                <a:spcPts val="0"/>
              </a:spcAft>
              <a:buClr>
                <a:srgbClr val="212529"/>
              </a:buClr>
              <a:buSzPts val="1500"/>
              <a:buFont typeface="Atkinson Hyperlegible"/>
              <a:buChar char="-"/>
            </a:pPr>
            <a:r>
              <a:rPr lang="en" sz="1500">
                <a:solidFill>
                  <a:srgbClr val="212529"/>
                </a:solidFill>
                <a:latin typeface="Atkinson Hyperlegible"/>
                <a:ea typeface="Atkinson Hyperlegible"/>
                <a:cs typeface="Atkinson Hyperlegible"/>
                <a:sym typeface="Atkinson Hyperlegible"/>
              </a:rPr>
              <a:t>Unfortunately, were rarely mindful. We are usually caught up in distracting thoughts or in opinions </a:t>
            </a:r>
            <a:endParaRPr sz="1500">
              <a:solidFill>
                <a:srgbClr val="212529"/>
              </a:solidFill>
              <a:latin typeface="Atkinson Hyperlegible"/>
              <a:ea typeface="Atkinson Hyperlegible"/>
              <a:cs typeface="Atkinson Hyperlegible"/>
              <a:sym typeface="Atkinson Hyperlegible"/>
            </a:endParaRPr>
          </a:p>
          <a:p>
            <a:pPr indent="-323850" lvl="1" marL="914400" rtl="0" algn="l">
              <a:lnSpc>
                <a:spcPct val="115000"/>
              </a:lnSpc>
              <a:spcBef>
                <a:spcPts val="0"/>
              </a:spcBef>
              <a:spcAft>
                <a:spcPts val="0"/>
              </a:spcAft>
              <a:buClr>
                <a:srgbClr val="212529"/>
              </a:buClr>
              <a:buSzPts val="1500"/>
              <a:buFont typeface="Atkinson Hyperlegible"/>
              <a:buChar char="-"/>
            </a:pPr>
            <a:r>
              <a:rPr lang="en" sz="1500">
                <a:solidFill>
                  <a:srgbClr val="212529"/>
                </a:solidFill>
                <a:latin typeface="Atkinson Hyperlegible"/>
                <a:ea typeface="Atkinson Hyperlegible"/>
                <a:cs typeface="Atkinson Hyperlegible"/>
                <a:sym typeface="Atkinson Hyperlegible"/>
              </a:rPr>
              <a:t>Ex: someone says something neg. You ruminate, by the end of the day you are extremely anxious and mad and youre not even entirely sure why </a:t>
            </a:r>
            <a:endParaRPr sz="1500">
              <a:solidFill>
                <a:srgbClr val="212529"/>
              </a:solidFill>
              <a:latin typeface="Atkinson Hyperlegible"/>
              <a:ea typeface="Atkinson Hyperlegible"/>
              <a:cs typeface="Atkinson Hyperlegible"/>
              <a:sym typeface="Atkinson Hyperlegible"/>
            </a:endParaRPr>
          </a:p>
          <a:p>
            <a:pPr indent="-323850" lvl="1" marL="914400" rtl="0" algn="l">
              <a:lnSpc>
                <a:spcPct val="115000"/>
              </a:lnSpc>
              <a:spcBef>
                <a:spcPts val="0"/>
              </a:spcBef>
              <a:spcAft>
                <a:spcPts val="0"/>
              </a:spcAft>
              <a:buClr>
                <a:srgbClr val="212529"/>
              </a:buClr>
              <a:buSzPts val="1500"/>
              <a:buFont typeface="Atkinson Hyperlegible"/>
              <a:buChar char="-"/>
            </a:pPr>
            <a:r>
              <a:rPr lang="en" sz="1500">
                <a:solidFill>
                  <a:srgbClr val="212529"/>
                </a:solidFill>
                <a:latin typeface="Atkinson Hyperlegible"/>
                <a:ea typeface="Atkinson Hyperlegible"/>
                <a:cs typeface="Atkinson Hyperlegible"/>
                <a:sym typeface="Atkinson Hyperlegible"/>
              </a:rPr>
              <a:t>Mindfully notice the thoughts, accept that they are coming up into your awareness, and mindfully choose to come back to whatever you are doing in the present moment, eating, studying, talking to a friend, walking outside. </a:t>
            </a:r>
            <a:endParaRPr sz="1500">
              <a:solidFill>
                <a:srgbClr val="212529"/>
              </a:solidFill>
              <a:latin typeface="Atkinson Hyperlegible"/>
              <a:ea typeface="Atkinson Hyperlegible"/>
              <a:cs typeface="Atkinson Hyperlegible"/>
              <a:sym typeface="Atkinson Hyperlegible"/>
            </a:endParaRPr>
          </a:p>
          <a:p>
            <a:pPr indent="-323850" lvl="1" marL="914400" rtl="0" algn="l">
              <a:lnSpc>
                <a:spcPct val="115000"/>
              </a:lnSpc>
              <a:spcBef>
                <a:spcPts val="0"/>
              </a:spcBef>
              <a:spcAft>
                <a:spcPts val="0"/>
              </a:spcAft>
              <a:buClr>
                <a:srgbClr val="212529"/>
              </a:buClr>
              <a:buSzPts val="1500"/>
              <a:buFont typeface="Atkinson Hyperlegible"/>
              <a:buChar char="-"/>
            </a:pPr>
            <a:r>
              <a:rPr lang="en" sz="1500">
                <a:solidFill>
                  <a:srgbClr val="212529"/>
                </a:solidFill>
                <a:latin typeface="Atkinson Hyperlegible"/>
                <a:ea typeface="Atkinson Hyperlegible"/>
                <a:cs typeface="Atkinson Hyperlegible"/>
                <a:sym typeface="Atkinson Hyperlegible"/>
              </a:rPr>
              <a:t>Now you just get to be here, and not in your head where it seems to be a negative place at the moment. </a:t>
            </a:r>
            <a:endParaRPr sz="1500">
              <a:solidFill>
                <a:schemeClr val="dk1"/>
              </a:solidFill>
              <a:latin typeface="Atkinson Hyperlegible"/>
              <a:ea typeface="Atkinson Hyperlegible"/>
              <a:cs typeface="Atkinson Hyperlegible"/>
              <a:sym typeface="Atkinson Hyperlegible"/>
            </a:endParaRPr>
          </a:p>
          <a:p>
            <a:pPr indent="-323850" lvl="0" marL="457200" rtl="0" algn="l">
              <a:lnSpc>
                <a:spcPct val="115000"/>
              </a:lnSpc>
              <a:spcBef>
                <a:spcPts val="0"/>
              </a:spcBef>
              <a:spcAft>
                <a:spcPts val="0"/>
              </a:spcAft>
              <a:buClr>
                <a:schemeClr val="dk1"/>
              </a:buClr>
              <a:buSzPts val="1500"/>
              <a:buFont typeface="Arial"/>
              <a:buChar char="-"/>
            </a:pPr>
            <a:r>
              <a:rPr lang="en" sz="1500">
                <a:solidFill>
                  <a:srgbClr val="333333"/>
                </a:solidFill>
                <a:latin typeface="Atkinson Hyperlegible"/>
                <a:ea typeface="Atkinson Hyperlegible"/>
                <a:cs typeface="Atkinson Hyperlegible"/>
                <a:sym typeface="Atkinson Hyperlegible"/>
              </a:rPr>
              <a:t>the mindless states in our daily life experience have been demonstrated to be undesirable. For example, one study showed that our minds wander approximately 47% of the time and that mind wandering predicts subsequent unhappiness (</a:t>
            </a:r>
            <a:r>
              <a:rPr b="1" lang="en" sz="1500" u="sng">
                <a:solidFill>
                  <a:srgbClr val="2F5E83"/>
                </a:solidFill>
                <a:latin typeface="Atkinson Hyperlegible"/>
                <a:ea typeface="Atkinson Hyperlegible"/>
                <a:cs typeface="Atkinson Hyperlegible"/>
                <a:sym typeface="Atkinson Hyperlegible"/>
                <a:hlinkClick r:id="rId2">
                  <a:extLst>
                    <a:ext uri="{A12FA001-AC4F-418D-AE19-62706E023703}">
                      <ahyp:hlinkClr val="tx"/>
                    </a:ext>
                  </a:extLst>
                </a:hlinkClick>
              </a:rPr>
              <a:t>Killingsworth &amp; Gilbert 2010</a:t>
            </a:r>
            <a:r>
              <a:rPr lang="en" sz="1500">
                <a:solidFill>
                  <a:srgbClr val="333333"/>
                </a:solidFill>
                <a:latin typeface="Atkinson Hyperlegible"/>
                <a:ea typeface="Atkinson Hyperlegible"/>
                <a:cs typeface="Atkinson Hyperlegible"/>
                <a:sym typeface="Atkinson Hyperlegible"/>
              </a:rPr>
              <a:t>).</a:t>
            </a:r>
            <a:endParaRPr sz="1500">
              <a:solidFill>
                <a:srgbClr val="333333"/>
              </a:solidFill>
              <a:latin typeface="Atkinson Hyperlegible"/>
              <a:ea typeface="Atkinson Hyperlegible"/>
              <a:cs typeface="Atkinson Hyperlegible"/>
              <a:sym typeface="Atkinson Hyperlegible"/>
            </a:endParaRPr>
          </a:p>
          <a:p>
            <a:pPr indent="-323850" lvl="0" marL="457200" rtl="0" algn="l">
              <a:lnSpc>
                <a:spcPct val="115000"/>
              </a:lnSpc>
              <a:spcBef>
                <a:spcPts val="0"/>
              </a:spcBef>
              <a:spcAft>
                <a:spcPts val="0"/>
              </a:spcAft>
              <a:buClr>
                <a:srgbClr val="222222"/>
              </a:buClr>
              <a:buSzPts val="1500"/>
              <a:buFont typeface="Atkinson Hyperlegible"/>
              <a:buChar char="-"/>
            </a:pPr>
            <a:r>
              <a:rPr lang="en" sz="1500">
                <a:solidFill>
                  <a:srgbClr val="222222"/>
                </a:solidFill>
                <a:latin typeface="Atkinson Hyperlegible"/>
                <a:ea typeface="Atkinson Hyperlegible"/>
                <a:cs typeface="Atkinson Hyperlegible"/>
                <a:sym typeface="Atkinson Hyperlegible"/>
              </a:rPr>
              <a:t>It is proposed that the mechanism through which mindfulness meditation exerts its effects is a process of enhanced self-regulation, including attention control, emotion regulation and self-awareness.</a:t>
            </a:r>
            <a:endParaRPr sz="1500">
              <a:solidFill>
                <a:srgbClr val="222222"/>
              </a:solidFill>
              <a:latin typeface="Atkinson Hyperlegible"/>
              <a:ea typeface="Atkinson Hyperlegible"/>
              <a:cs typeface="Atkinson Hyperlegible"/>
              <a:sym typeface="Atkinson Hyperlegible"/>
            </a:endParaRPr>
          </a:p>
          <a:p>
            <a:pPr indent="-323850" lvl="0" marL="457200" rtl="0" algn="l">
              <a:lnSpc>
                <a:spcPct val="115000"/>
              </a:lnSpc>
              <a:spcBef>
                <a:spcPts val="0"/>
              </a:spcBef>
              <a:spcAft>
                <a:spcPts val="0"/>
              </a:spcAft>
              <a:buClr>
                <a:srgbClr val="222222"/>
              </a:buClr>
              <a:buSzPts val="1500"/>
              <a:buFont typeface="Atkinson Hyperlegible"/>
              <a:buChar char="-"/>
            </a:pPr>
            <a:r>
              <a:rPr lang="en" sz="1500">
                <a:solidFill>
                  <a:srgbClr val="222222"/>
                </a:solidFill>
                <a:latin typeface="Atkinson Hyperlegible"/>
                <a:ea typeface="Atkinson Hyperlegible"/>
                <a:cs typeface="Atkinson Hyperlegible"/>
                <a:sym typeface="Atkinson Hyperlegible"/>
              </a:rPr>
              <a:t>Mindfulness meditation has potential for the treatment of clinical disorders and might facilitate the cultivation of a healthy mind and increased well-being.</a:t>
            </a:r>
            <a:endParaRPr sz="1500">
              <a:solidFill>
                <a:srgbClr val="222222"/>
              </a:solidFill>
              <a:latin typeface="Atkinson Hyperlegible"/>
              <a:ea typeface="Atkinson Hyperlegible"/>
              <a:cs typeface="Atkinson Hyperlegible"/>
              <a:sym typeface="Atkinson Hyperlegible"/>
            </a:endParaRPr>
          </a:p>
          <a:p>
            <a:pPr indent="-323850" lvl="0" marL="457200" rtl="0" algn="l">
              <a:spcBef>
                <a:spcPts val="0"/>
              </a:spcBef>
              <a:spcAft>
                <a:spcPts val="0"/>
              </a:spcAft>
              <a:buClr>
                <a:srgbClr val="222222"/>
              </a:buClr>
              <a:buSzPts val="1500"/>
              <a:buFont typeface="Atkinson Hyperlegible"/>
              <a:buChar char="-"/>
            </a:pPr>
            <a:r>
              <a:rPr lang="en" sz="1500">
                <a:solidFill>
                  <a:srgbClr val="212529"/>
                </a:solidFill>
                <a:latin typeface="Atkinson Hyperlegible"/>
                <a:ea typeface="Atkinson Hyperlegible"/>
                <a:cs typeface="Atkinson Hyperlegible"/>
                <a:sym typeface="Atkinson Hyperlegible"/>
              </a:rPr>
              <a:t>This kind of simple attention can have a deeply transformative effect on our daily lives (Germer, Siegel, &amp; Fulton, 2005)</a:t>
            </a:r>
            <a:endParaRPr sz="1500">
              <a:solidFill>
                <a:srgbClr val="222222"/>
              </a:solidFill>
              <a:latin typeface="Atkinson Hyperlegible"/>
              <a:ea typeface="Atkinson Hyperlegible"/>
              <a:cs typeface="Atkinson Hyperlegible"/>
              <a:sym typeface="Atkinson Hyperlegible"/>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8ca3828697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8ca3828697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Pierce</a:t>
            </a:r>
            <a:endParaRPr/>
          </a:p>
          <a:p>
            <a:pPr indent="-298450" lvl="0" marL="457200" rtl="0" algn="l">
              <a:spcBef>
                <a:spcPts val="0"/>
              </a:spcBef>
              <a:spcAft>
                <a:spcPts val="0"/>
              </a:spcAft>
              <a:buSzPts val="1100"/>
              <a:buChar char="-"/>
            </a:pPr>
            <a:r>
              <a:rPr lang="en"/>
              <a:t>The anterior cingulate cortex is the region associated with attention in which changes in activity and/or structure in response to mindfulness meditation are most consistently reported. (Tang, Y.-Y., Hölzel, B. K., &amp; Posner, M. I. 2015)</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8ca3828697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8ca3828697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212529"/>
                </a:solidFill>
                <a:latin typeface="Atkinson Hyperlegible"/>
                <a:ea typeface="Atkinson Hyperlegible"/>
                <a:cs typeface="Atkinson Hyperlegible"/>
                <a:sym typeface="Atkinson Hyperlegible"/>
              </a:rPr>
              <a:t>Pierce</a:t>
            </a:r>
            <a:endParaRPr sz="1500">
              <a:solidFill>
                <a:srgbClr val="212529"/>
              </a:solidFill>
              <a:latin typeface="Atkinson Hyperlegible"/>
              <a:ea typeface="Atkinson Hyperlegible"/>
              <a:cs typeface="Atkinson Hyperlegible"/>
              <a:sym typeface="Atkinson Hyperlegible"/>
            </a:endParaRPr>
          </a:p>
          <a:p>
            <a:pPr indent="0" lvl="0" marL="0" rtl="0" algn="l">
              <a:spcBef>
                <a:spcPts val="0"/>
              </a:spcBef>
              <a:spcAft>
                <a:spcPts val="0"/>
              </a:spcAft>
              <a:buNone/>
            </a:pPr>
            <a:r>
              <a:rPr lang="en" sz="1500">
                <a:solidFill>
                  <a:srgbClr val="212529"/>
                </a:solidFill>
                <a:latin typeface="Atkinson Hyperlegible"/>
                <a:ea typeface="Atkinson Hyperlegible"/>
                <a:cs typeface="Atkinson Hyperlegible"/>
                <a:sym typeface="Atkinson Hyperlegible"/>
              </a:rPr>
              <a:t>The reasoning for comparing life satisfaction and mindfulness: </a:t>
            </a:r>
            <a:endParaRPr sz="1500">
              <a:solidFill>
                <a:srgbClr val="212529"/>
              </a:solidFill>
              <a:latin typeface="Atkinson Hyperlegible"/>
              <a:ea typeface="Atkinson Hyperlegible"/>
              <a:cs typeface="Atkinson Hyperlegible"/>
              <a:sym typeface="Atkinson Hyperlegible"/>
            </a:endParaRPr>
          </a:p>
          <a:p>
            <a:pPr indent="0" lvl="0" marL="0" rtl="0" algn="l">
              <a:spcBef>
                <a:spcPts val="0"/>
              </a:spcBef>
              <a:spcAft>
                <a:spcPts val="0"/>
              </a:spcAft>
              <a:buNone/>
            </a:pPr>
            <a:r>
              <a:t/>
            </a:r>
            <a:endParaRPr sz="1500">
              <a:solidFill>
                <a:srgbClr val="212529"/>
              </a:solidFill>
              <a:latin typeface="Atkinson Hyperlegible"/>
              <a:ea typeface="Atkinson Hyperlegible"/>
              <a:cs typeface="Atkinson Hyperlegible"/>
              <a:sym typeface="Atkinson Hyperlegible"/>
            </a:endParaRPr>
          </a:p>
          <a:p>
            <a:pPr indent="-323850" lvl="0" marL="457200" rtl="0" algn="l">
              <a:spcBef>
                <a:spcPts val="0"/>
              </a:spcBef>
              <a:spcAft>
                <a:spcPts val="0"/>
              </a:spcAft>
              <a:buClr>
                <a:srgbClr val="212529"/>
              </a:buClr>
              <a:buSzPts val="1500"/>
              <a:buFont typeface="Atkinson Hyperlegible"/>
              <a:buAutoNum type="arabicPeriod"/>
            </a:pPr>
            <a:r>
              <a:rPr lang="en" sz="1500">
                <a:solidFill>
                  <a:srgbClr val="212529"/>
                </a:solidFill>
                <a:latin typeface="Atkinson Hyperlegible"/>
                <a:ea typeface="Atkinson Hyperlegible"/>
                <a:cs typeface="Atkinson Hyperlegible"/>
                <a:sym typeface="Atkinson Hyperlegible"/>
              </a:rPr>
              <a:t>if we are less upset by events in our lives, our suffering will decrease. But how can we be less disturbed by unpleasant experiences? Life includes pain. Don’t the body and mind instinctively resist or avoid painful experiences? (Germer) </a:t>
            </a:r>
            <a:endParaRPr sz="1500">
              <a:solidFill>
                <a:srgbClr val="212529"/>
              </a:solidFill>
              <a:latin typeface="Atkinson Hyperlegible"/>
              <a:ea typeface="Atkinson Hyperlegible"/>
              <a:cs typeface="Atkinson Hyperlegible"/>
              <a:sym typeface="Atkinson Hyperlegible"/>
            </a:endParaRPr>
          </a:p>
          <a:p>
            <a:pPr indent="0" lvl="0" marL="0" rtl="0" algn="l">
              <a:lnSpc>
                <a:spcPct val="115000"/>
              </a:lnSpc>
              <a:spcBef>
                <a:spcPts val="0"/>
              </a:spcBef>
              <a:spcAft>
                <a:spcPts val="1200"/>
              </a:spcAft>
              <a:buNone/>
            </a:pPr>
            <a:r>
              <a:rPr lang="en" sz="1500">
                <a:solidFill>
                  <a:schemeClr val="dk1"/>
                </a:solidFill>
                <a:latin typeface="Atkinson Hyperlegible"/>
                <a:ea typeface="Atkinson Hyperlegible"/>
                <a:cs typeface="Atkinson Hyperlegible"/>
                <a:sym typeface="Atkinson Hyperlegible"/>
              </a:rPr>
              <a:t> (Grossman, P. 2015)</a:t>
            </a:r>
            <a:endParaRPr sz="1500">
              <a:solidFill>
                <a:schemeClr val="dk1"/>
              </a:solidFill>
              <a:latin typeface="Atkinson Hyperlegible"/>
              <a:ea typeface="Atkinson Hyperlegible"/>
              <a:cs typeface="Atkinson Hyperlegible"/>
              <a:sym typeface="Atkinson Hyperlegible"/>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6.png"/><Relationship Id="rId7"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doi.org/10.1146/annurev-psych-042716-051139" TargetMode="External"/><Relationship Id="rId4" Type="http://schemas.openxmlformats.org/officeDocument/2006/relationships/hyperlink" Target="https://doi.org/10.1007/s12671-014-0372-5" TargetMode="External"/><Relationship Id="rId9" Type="http://schemas.openxmlformats.org/officeDocument/2006/relationships/hyperlink" Target="https://doi.org/10.1038/nrn3916" TargetMode="External"/><Relationship Id="rId5" Type="http://schemas.openxmlformats.org/officeDocument/2006/relationships/hyperlink" Target="https://doi.org/10.1007/s12671-014-0372-5" TargetMode="External"/><Relationship Id="rId6" Type="http://schemas.openxmlformats.org/officeDocument/2006/relationships/hyperlink" Target="https://doi.org/10.1016/1053-8100(92)90066-J" TargetMode="External"/><Relationship Id="rId7" Type="http://schemas.openxmlformats.org/officeDocument/2006/relationships/hyperlink" Target="https://doi.org/10.1016/1053-8100(92)90066-J" TargetMode="External"/><Relationship Id="rId8" Type="http://schemas.openxmlformats.org/officeDocument/2006/relationships/hyperlink" Target="https://doi.org/10.1038/nrn3916"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431900"/>
            <a:ext cx="5783400" cy="1457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Mindfulness and attention: A study of the influence of well-being on cognitive functioning</a:t>
            </a:r>
            <a:endParaRPr/>
          </a:p>
        </p:txBody>
      </p:sp>
      <p:sp>
        <p:nvSpPr>
          <p:cNvPr id="64" name="Google Shape;64;p13"/>
          <p:cNvSpPr txBox="1"/>
          <p:nvPr>
            <p:ph idx="1" type="subTitle"/>
          </p:nvPr>
        </p:nvSpPr>
        <p:spPr>
          <a:xfrm>
            <a:off x="1680302" y="3211375"/>
            <a:ext cx="57834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Ella Bremmer, Pierce Johnson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Our Research:</a:t>
            </a:r>
            <a:endParaRPr/>
          </a:p>
        </p:txBody>
      </p:sp>
      <p:sp>
        <p:nvSpPr>
          <p:cNvPr id="129" name="Google Shape;12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30" name="Google Shape;130;p22"/>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Atkinson Hyperlegible"/>
                <a:ea typeface="Atkinson Hyperlegible"/>
                <a:cs typeface="Atkinson Hyperlegible"/>
                <a:sym typeface="Atkinson Hyperlegible"/>
              </a:rPr>
              <a:t>Hypotheses:</a:t>
            </a:r>
            <a:endParaRPr sz="2000">
              <a:latin typeface="Atkinson Hyperlegible"/>
              <a:ea typeface="Atkinson Hyperlegible"/>
              <a:cs typeface="Atkinson Hyperlegible"/>
              <a:sym typeface="Atkinson Hyperlegible"/>
            </a:endParaRPr>
          </a:p>
          <a:p>
            <a:pPr indent="-355600" lvl="0" marL="457200" rtl="0" algn="l">
              <a:spcBef>
                <a:spcPts val="1200"/>
              </a:spcBef>
              <a:spcAft>
                <a:spcPts val="0"/>
              </a:spcAft>
              <a:buSzPts val="2000"/>
              <a:buFont typeface="Atkinson Hyperlegible"/>
              <a:buAutoNum type="arabicPeriod"/>
            </a:pPr>
            <a:r>
              <a:rPr lang="en" sz="2000">
                <a:latin typeface="Atkinson Hyperlegible"/>
                <a:ea typeface="Atkinson Hyperlegible"/>
                <a:cs typeface="Atkinson Hyperlegible"/>
                <a:sym typeface="Atkinson Hyperlegible"/>
              </a:rPr>
              <a:t>Mindfulness correlated with life satisfaction</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AutoNum type="arabicPeriod"/>
            </a:pPr>
            <a:r>
              <a:rPr lang="en" sz="2000">
                <a:latin typeface="Atkinson Hyperlegible"/>
                <a:ea typeface="Atkinson Hyperlegible"/>
                <a:cs typeface="Atkinson Hyperlegible"/>
                <a:sym typeface="Atkinson Hyperlegible"/>
              </a:rPr>
              <a:t>Higher mindfulness score is correlated with higher visual search performance</a:t>
            </a:r>
            <a:endParaRPr sz="2000">
              <a:latin typeface="Atkinson Hyperlegible"/>
              <a:ea typeface="Atkinson Hyperlegible"/>
              <a:cs typeface="Atkinson Hyperlegible"/>
              <a:sym typeface="Atkinson Hyperlegible"/>
            </a:endParaRPr>
          </a:p>
          <a:p>
            <a:pPr indent="0" lvl="0" marL="0" rtl="0" algn="l">
              <a:spcBef>
                <a:spcPts val="1200"/>
              </a:spcBef>
              <a:spcAft>
                <a:spcPts val="0"/>
              </a:spcAft>
              <a:buNone/>
            </a:pPr>
            <a:r>
              <a:rPr lang="en" sz="2000">
                <a:latin typeface="Atkinson Hyperlegible"/>
                <a:ea typeface="Atkinson Hyperlegible"/>
                <a:cs typeface="Atkinson Hyperlegible"/>
                <a:sym typeface="Atkinson Hyperlegible"/>
              </a:rPr>
              <a:t>Visual Search </a:t>
            </a:r>
            <a:endParaRPr sz="2000">
              <a:latin typeface="Atkinson Hyperlegible"/>
              <a:ea typeface="Atkinson Hyperlegible"/>
              <a:cs typeface="Atkinson Hyperlegible"/>
              <a:sym typeface="Atkinson Hyperlegible"/>
            </a:endParaRPr>
          </a:p>
          <a:p>
            <a:pPr indent="0" lvl="0" marL="457200" rtl="0" algn="l">
              <a:spcBef>
                <a:spcPts val="1200"/>
              </a:spcBef>
              <a:spcAft>
                <a:spcPts val="1200"/>
              </a:spcAft>
              <a:buNone/>
            </a:pPr>
            <a:r>
              <a:t/>
            </a:r>
            <a:endParaRPr sz="2000">
              <a:latin typeface="Atkinson Hyperlegible"/>
              <a:ea typeface="Atkinson Hyperlegible"/>
              <a:cs typeface="Atkinson Hyperlegible"/>
              <a:sym typeface="Atkinson Hyperlegible"/>
            </a:endParaRPr>
          </a:p>
        </p:txBody>
      </p:sp>
      <p:sp>
        <p:nvSpPr>
          <p:cNvPr id="131" name="Google Shape;131;p22"/>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latin typeface="Atkinson Hyperlegible"/>
                <a:ea typeface="Atkinson Hyperlegible"/>
                <a:cs typeface="Atkinson Hyperlegible"/>
                <a:sym typeface="Atkinson Hyperlegible"/>
              </a:rPr>
              <a:t>Surveys:</a:t>
            </a:r>
            <a:endParaRPr sz="2000">
              <a:latin typeface="Atkinson Hyperlegible"/>
              <a:ea typeface="Atkinson Hyperlegible"/>
              <a:cs typeface="Atkinson Hyperlegible"/>
              <a:sym typeface="Atkinson Hyperlegible"/>
            </a:endParaRPr>
          </a:p>
          <a:p>
            <a:pPr indent="-355600" lvl="0" marL="457200" rtl="0" algn="l">
              <a:spcBef>
                <a:spcPts val="1200"/>
              </a:spcBef>
              <a:spcAft>
                <a:spcPts val="0"/>
              </a:spcAft>
              <a:buSzPts val="2000"/>
              <a:buFont typeface="Atkinson Hyperlegible"/>
              <a:buAutoNum type="arabicPeriod"/>
            </a:pPr>
            <a:r>
              <a:rPr lang="en" sz="2000">
                <a:latin typeface="Atkinson Hyperlegible"/>
                <a:ea typeface="Atkinson Hyperlegible"/>
                <a:cs typeface="Atkinson Hyperlegible"/>
                <a:sym typeface="Atkinson Hyperlegible"/>
              </a:rPr>
              <a:t>Mindful Attention Awareness Scale (MAAS; Brown &amp; Ryan, 2003)</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AutoNum type="arabicPeriod"/>
            </a:pPr>
            <a:r>
              <a:rPr lang="en" sz="2000">
                <a:latin typeface="Atkinson Hyperlegible"/>
                <a:ea typeface="Atkinson Hyperlegible"/>
                <a:cs typeface="Atkinson Hyperlegible"/>
                <a:sym typeface="Atkinson Hyperlegible"/>
              </a:rPr>
              <a:t>Satisfaction with Life Scale (SWLS; Diener et al., 1985)</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AutoNum type="arabicPeriod"/>
            </a:pPr>
            <a:r>
              <a:rPr lang="en" sz="2000">
                <a:latin typeface="Atkinson Hyperlegible"/>
                <a:ea typeface="Atkinson Hyperlegible"/>
                <a:cs typeface="Atkinson Hyperlegible"/>
                <a:sym typeface="Atkinson Hyperlegible"/>
              </a:rPr>
              <a:t>Big Five Inventory (BFI; </a:t>
            </a:r>
            <a:endParaRPr sz="2000">
              <a:latin typeface="Atkinson Hyperlegible"/>
              <a:ea typeface="Atkinson Hyperlegible"/>
              <a:cs typeface="Atkinson Hyperlegible"/>
              <a:sym typeface="Atkinson Hyperlegibl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Visual Search</a:t>
            </a:r>
            <a:endParaRPr/>
          </a:p>
        </p:txBody>
      </p:sp>
      <p:sp>
        <p:nvSpPr>
          <p:cNvPr id="137" name="Google Shape;137;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38" name="Google Shape;138;p23"/>
          <p:cNvPicPr preferRelativeResize="0"/>
          <p:nvPr/>
        </p:nvPicPr>
        <p:blipFill>
          <a:blip r:embed="rId3">
            <a:alphaModFix/>
          </a:blip>
          <a:stretch>
            <a:fillRect/>
          </a:stretch>
        </p:blipFill>
        <p:spPr>
          <a:xfrm>
            <a:off x="1287938" y="1144125"/>
            <a:ext cx="6568133" cy="3694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Our Research:</a:t>
            </a:r>
            <a:endParaRPr/>
          </a:p>
        </p:txBody>
      </p:sp>
      <p:sp>
        <p:nvSpPr>
          <p:cNvPr id="144" name="Google Shape;14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45" name="Google Shape;145;p24"/>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Atkinson Hyperlegible"/>
                <a:ea typeface="Atkinson Hyperlegible"/>
                <a:cs typeface="Atkinson Hyperlegible"/>
                <a:sym typeface="Atkinson Hyperlegible"/>
              </a:rPr>
              <a:t>Hypotheses:</a:t>
            </a:r>
            <a:endParaRPr sz="2000">
              <a:latin typeface="Atkinson Hyperlegible"/>
              <a:ea typeface="Atkinson Hyperlegible"/>
              <a:cs typeface="Atkinson Hyperlegible"/>
              <a:sym typeface="Atkinson Hyperlegible"/>
            </a:endParaRPr>
          </a:p>
          <a:p>
            <a:pPr indent="-355600" lvl="0" marL="457200" rtl="0" algn="l">
              <a:spcBef>
                <a:spcPts val="1200"/>
              </a:spcBef>
              <a:spcAft>
                <a:spcPts val="0"/>
              </a:spcAft>
              <a:buSzPts val="2000"/>
              <a:buFont typeface="Atkinson Hyperlegible"/>
              <a:buAutoNum type="arabicPeriod"/>
            </a:pPr>
            <a:r>
              <a:rPr lang="en" sz="2000">
                <a:latin typeface="Atkinson Hyperlegible"/>
                <a:ea typeface="Atkinson Hyperlegible"/>
                <a:cs typeface="Atkinson Hyperlegible"/>
                <a:sym typeface="Atkinson Hyperlegible"/>
              </a:rPr>
              <a:t>Mindfulness correlated with life satisfaction</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AutoNum type="arabicPeriod"/>
            </a:pPr>
            <a:r>
              <a:rPr lang="en" sz="2000">
                <a:latin typeface="Atkinson Hyperlegible"/>
                <a:ea typeface="Atkinson Hyperlegible"/>
                <a:cs typeface="Atkinson Hyperlegible"/>
                <a:sym typeface="Atkinson Hyperlegible"/>
              </a:rPr>
              <a:t>Higher mindfulness score correlated with higher visual search performance</a:t>
            </a:r>
            <a:endParaRPr sz="2000">
              <a:latin typeface="Atkinson Hyperlegible"/>
              <a:ea typeface="Atkinson Hyperlegible"/>
              <a:cs typeface="Atkinson Hyperlegible"/>
              <a:sym typeface="Atkinson Hyperlegible"/>
            </a:endParaRPr>
          </a:p>
          <a:p>
            <a:pPr indent="0" lvl="0" marL="0" rtl="0" algn="l">
              <a:spcBef>
                <a:spcPts val="1200"/>
              </a:spcBef>
              <a:spcAft>
                <a:spcPts val="0"/>
              </a:spcAft>
              <a:buNone/>
            </a:pPr>
            <a:r>
              <a:rPr lang="en" sz="2000">
                <a:latin typeface="Atkinson Hyperlegible"/>
                <a:ea typeface="Atkinson Hyperlegible"/>
                <a:cs typeface="Atkinson Hyperlegible"/>
                <a:sym typeface="Atkinson Hyperlegible"/>
              </a:rPr>
              <a:t>Visual Search </a:t>
            </a:r>
            <a:endParaRPr sz="2000">
              <a:latin typeface="Atkinson Hyperlegible"/>
              <a:ea typeface="Atkinson Hyperlegible"/>
              <a:cs typeface="Atkinson Hyperlegible"/>
              <a:sym typeface="Atkinson Hyperlegible"/>
            </a:endParaRPr>
          </a:p>
          <a:p>
            <a:pPr indent="0" lvl="0" marL="457200" rtl="0" algn="l">
              <a:spcBef>
                <a:spcPts val="1200"/>
              </a:spcBef>
              <a:spcAft>
                <a:spcPts val="1200"/>
              </a:spcAft>
              <a:buNone/>
            </a:pPr>
            <a:r>
              <a:t/>
            </a:r>
            <a:endParaRPr sz="2000">
              <a:latin typeface="Atkinson Hyperlegible"/>
              <a:ea typeface="Atkinson Hyperlegible"/>
              <a:cs typeface="Atkinson Hyperlegible"/>
              <a:sym typeface="Atkinson Hyperlegible"/>
            </a:endParaRPr>
          </a:p>
        </p:txBody>
      </p:sp>
      <p:sp>
        <p:nvSpPr>
          <p:cNvPr id="146" name="Google Shape;146;p24"/>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latin typeface="Atkinson Hyperlegible"/>
                <a:ea typeface="Atkinson Hyperlegible"/>
                <a:cs typeface="Atkinson Hyperlegible"/>
                <a:sym typeface="Atkinson Hyperlegible"/>
              </a:rPr>
              <a:t>Surveys:</a:t>
            </a:r>
            <a:endParaRPr sz="2000">
              <a:latin typeface="Atkinson Hyperlegible"/>
              <a:ea typeface="Atkinson Hyperlegible"/>
              <a:cs typeface="Atkinson Hyperlegible"/>
              <a:sym typeface="Atkinson Hyperlegible"/>
            </a:endParaRPr>
          </a:p>
          <a:p>
            <a:pPr indent="-355600" lvl="0" marL="457200" rtl="0" algn="l">
              <a:spcBef>
                <a:spcPts val="1200"/>
              </a:spcBef>
              <a:spcAft>
                <a:spcPts val="0"/>
              </a:spcAft>
              <a:buSzPts val="2000"/>
              <a:buFont typeface="Atkinson Hyperlegible"/>
              <a:buAutoNum type="arabicPeriod"/>
            </a:pPr>
            <a:r>
              <a:rPr lang="en" sz="2000">
                <a:latin typeface="Atkinson Hyperlegible"/>
                <a:ea typeface="Atkinson Hyperlegible"/>
                <a:cs typeface="Atkinson Hyperlegible"/>
                <a:sym typeface="Atkinson Hyperlegible"/>
              </a:rPr>
              <a:t>Mindful Attention Awareness Scale (MAAS; Brown &amp; Ryan, 2003)</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AutoNum type="arabicPeriod"/>
            </a:pPr>
            <a:r>
              <a:rPr lang="en" sz="2000">
                <a:latin typeface="Atkinson Hyperlegible"/>
                <a:ea typeface="Atkinson Hyperlegible"/>
                <a:cs typeface="Atkinson Hyperlegible"/>
                <a:sym typeface="Atkinson Hyperlegible"/>
              </a:rPr>
              <a:t>Satisfaction with Life Scale (SWLS; Diener et al., 1985)</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AutoNum type="arabicPeriod"/>
            </a:pPr>
            <a:r>
              <a:rPr lang="en" sz="2000">
                <a:latin typeface="Atkinson Hyperlegible"/>
                <a:ea typeface="Atkinson Hyperlegible"/>
                <a:cs typeface="Atkinson Hyperlegible"/>
                <a:sym typeface="Atkinson Hyperlegible"/>
              </a:rPr>
              <a:t>Big Five Inventory (BFI; </a:t>
            </a:r>
            <a:endParaRPr sz="2000">
              <a:latin typeface="Atkinson Hyperlegible"/>
              <a:ea typeface="Atkinson Hyperlegible"/>
              <a:cs typeface="Atkinson Hyperlegible"/>
              <a:sym typeface="Atkinson Hyperlegibl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ph idx="1" type="body"/>
          </p:nvPr>
        </p:nvSpPr>
        <p:spPr>
          <a:xfrm>
            <a:off x="4756194" y="1489825"/>
            <a:ext cx="3999900" cy="30789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Memory</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Attention</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Color perception</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Music preferences</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Mindfulness</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Social influence of music</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Reading and remembering music</a:t>
            </a:r>
            <a:endParaRPr sz="2000">
              <a:latin typeface="Atkinson Hyperlegible"/>
              <a:ea typeface="Atkinson Hyperlegible"/>
              <a:cs typeface="Atkinson Hyperlegible"/>
              <a:sym typeface="Atkinson Hyperlegible"/>
            </a:endParaRPr>
          </a:p>
        </p:txBody>
      </p:sp>
      <p:sp>
        <p:nvSpPr>
          <p:cNvPr id="152" name="Google Shape;152;p2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Interested in Our Work? Join the LINCD Lab!</a:t>
            </a:r>
            <a:endParaRPr/>
          </a:p>
        </p:txBody>
      </p:sp>
      <p:sp>
        <p:nvSpPr>
          <p:cNvPr id="153" name="Google Shape;153;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54" name="Google Shape;154;p25"/>
          <p:cNvPicPr preferRelativeResize="0"/>
          <p:nvPr/>
        </p:nvPicPr>
        <p:blipFill>
          <a:blip r:embed="rId3">
            <a:alphaModFix/>
          </a:blip>
          <a:stretch>
            <a:fillRect/>
          </a:stretch>
        </p:blipFill>
        <p:spPr>
          <a:xfrm>
            <a:off x="7414046" y="1489825"/>
            <a:ext cx="1058400" cy="1058400"/>
          </a:xfrm>
          <a:prstGeom prst="rect">
            <a:avLst/>
          </a:prstGeom>
          <a:noFill/>
          <a:ln>
            <a:noFill/>
          </a:ln>
        </p:spPr>
      </p:pic>
      <p:pic>
        <p:nvPicPr>
          <p:cNvPr id="155" name="Google Shape;155;p25"/>
          <p:cNvPicPr preferRelativeResize="0"/>
          <p:nvPr/>
        </p:nvPicPr>
        <p:blipFill>
          <a:blip r:embed="rId4">
            <a:alphaModFix/>
          </a:blip>
          <a:stretch>
            <a:fillRect/>
          </a:stretch>
        </p:blipFill>
        <p:spPr>
          <a:xfrm>
            <a:off x="2600875" y="1489825"/>
            <a:ext cx="1487487" cy="1487487"/>
          </a:xfrm>
          <a:prstGeom prst="rect">
            <a:avLst/>
          </a:prstGeom>
          <a:noFill/>
          <a:ln>
            <a:noFill/>
          </a:ln>
        </p:spPr>
      </p:pic>
      <p:pic>
        <p:nvPicPr>
          <p:cNvPr id="156" name="Google Shape;156;p25"/>
          <p:cNvPicPr preferRelativeResize="0"/>
          <p:nvPr/>
        </p:nvPicPr>
        <p:blipFill>
          <a:blip r:embed="rId5">
            <a:alphaModFix/>
          </a:blip>
          <a:stretch>
            <a:fillRect/>
          </a:stretch>
        </p:blipFill>
        <p:spPr>
          <a:xfrm>
            <a:off x="665493" y="3081250"/>
            <a:ext cx="1317642" cy="1487487"/>
          </a:xfrm>
          <a:prstGeom prst="rect">
            <a:avLst/>
          </a:prstGeom>
          <a:noFill/>
          <a:ln>
            <a:noFill/>
          </a:ln>
        </p:spPr>
      </p:pic>
      <p:pic>
        <p:nvPicPr>
          <p:cNvPr id="157" name="Google Shape;157;p25"/>
          <p:cNvPicPr preferRelativeResize="0"/>
          <p:nvPr/>
        </p:nvPicPr>
        <p:blipFill>
          <a:blip r:embed="rId6">
            <a:alphaModFix/>
          </a:blip>
          <a:stretch>
            <a:fillRect/>
          </a:stretch>
        </p:blipFill>
        <p:spPr>
          <a:xfrm>
            <a:off x="2600863" y="3081250"/>
            <a:ext cx="1487486" cy="1487486"/>
          </a:xfrm>
          <a:prstGeom prst="rect">
            <a:avLst/>
          </a:prstGeom>
          <a:noFill/>
          <a:ln>
            <a:noFill/>
          </a:ln>
        </p:spPr>
      </p:pic>
      <p:pic>
        <p:nvPicPr>
          <p:cNvPr id="158" name="Google Shape;158;p25"/>
          <p:cNvPicPr preferRelativeResize="0"/>
          <p:nvPr/>
        </p:nvPicPr>
        <p:blipFill rotWithShape="1">
          <a:blip r:embed="rId7">
            <a:alphaModFix/>
          </a:blip>
          <a:srcRect b="8805" l="15861" r="52934" t="35988"/>
          <a:stretch/>
        </p:blipFill>
        <p:spPr>
          <a:xfrm>
            <a:off x="523575" y="1489825"/>
            <a:ext cx="1601487" cy="14874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Attendance</a:t>
            </a:r>
            <a:endParaRPr/>
          </a:p>
        </p:txBody>
      </p:sp>
      <p:sp>
        <p:nvSpPr>
          <p:cNvPr id="164" name="Google Shape;164;p26"/>
          <p:cNvSpPr txBox="1"/>
          <p:nvPr>
            <p:ph idx="1" type="body"/>
          </p:nvPr>
        </p:nvSpPr>
        <p:spPr>
          <a:xfrm>
            <a:off x="387900" y="1489824"/>
            <a:ext cx="8368200" cy="3078900"/>
          </a:xfrm>
          <a:prstGeom prst="rect">
            <a:avLst/>
          </a:prstGeom>
        </p:spPr>
        <p:txBody>
          <a:bodyPr anchorCtr="0" anchor="b" bIns="91425" lIns="91425" spcFirstLastPara="1" rIns="91425" wrap="square" tIns="91425">
            <a:normAutofit/>
          </a:bodyPr>
          <a:lstStyle/>
          <a:p>
            <a:pPr indent="0" lvl="0" marL="0" rtl="0" algn="ctr">
              <a:spcBef>
                <a:spcPts val="0"/>
              </a:spcBef>
              <a:spcAft>
                <a:spcPts val="1200"/>
              </a:spcAft>
              <a:buNone/>
            </a:pPr>
            <a:r>
              <a:rPr lang="en" sz="2000">
                <a:latin typeface="Atkinson Hyperlegible"/>
                <a:ea typeface="Atkinson Hyperlegible"/>
                <a:cs typeface="Atkinson Hyperlegible"/>
                <a:sym typeface="Atkinson Hyperlegible"/>
              </a:rPr>
              <a:t>Please scan the QR code to record you attendance!</a:t>
            </a:r>
            <a:endParaRPr sz="2000">
              <a:latin typeface="Atkinson Hyperlegible"/>
              <a:ea typeface="Atkinson Hyperlegible"/>
              <a:cs typeface="Atkinson Hyperlegible"/>
              <a:sym typeface="Atkinson Hyperlegible"/>
            </a:endParaRPr>
          </a:p>
        </p:txBody>
      </p:sp>
      <p:sp>
        <p:nvSpPr>
          <p:cNvPr id="165" name="Google Shape;165;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66" name="Google Shape;166;p26" title="20251015_ColloquiumAttendance.png"/>
          <p:cNvPicPr preferRelativeResize="0"/>
          <p:nvPr/>
        </p:nvPicPr>
        <p:blipFill>
          <a:blip r:embed="rId3">
            <a:alphaModFix/>
          </a:blip>
          <a:stretch>
            <a:fillRect/>
          </a:stretch>
        </p:blipFill>
        <p:spPr>
          <a:xfrm>
            <a:off x="3204937" y="1204687"/>
            <a:ext cx="2734125" cy="2734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172" name="Google Shape;172;p27"/>
          <p:cNvSpPr txBox="1"/>
          <p:nvPr>
            <p:ph idx="1" type="body"/>
          </p:nvPr>
        </p:nvSpPr>
        <p:spPr>
          <a:xfrm>
            <a:off x="387900" y="1489824"/>
            <a:ext cx="8368200" cy="3078900"/>
          </a:xfrm>
          <a:prstGeom prst="rect">
            <a:avLst/>
          </a:prstGeom>
        </p:spPr>
        <p:txBody>
          <a:bodyPr anchorCtr="0" anchor="t" bIns="91425" lIns="91425" spcFirstLastPara="1" rIns="91425" wrap="square" tIns="91425">
            <a:normAutofit fontScale="85000" lnSpcReduction="10000"/>
          </a:bodyPr>
          <a:lstStyle/>
          <a:p>
            <a:pPr indent="-279400" lvl="0" marL="279400" rtl="0" algn="l">
              <a:lnSpc>
                <a:spcPct val="200000"/>
              </a:lnSpc>
              <a:spcBef>
                <a:spcPts val="0"/>
              </a:spcBef>
              <a:spcAft>
                <a:spcPts val="0"/>
              </a:spcAft>
              <a:buNone/>
            </a:pPr>
            <a:r>
              <a:rPr lang="en" sz="1100">
                <a:latin typeface="Atkinson Hyperlegible"/>
                <a:ea typeface="Atkinson Hyperlegible"/>
                <a:cs typeface="Atkinson Hyperlegible"/>
                <a:sym typeface="Atkinson Hyperlegible"/>
              </a:rPr>
              <a:t>Brown, K. W., &amp; Ryan, R. M. (2003). </a:t>
            </a:r>
            <a:r>
              <a:rPr i="1" lang="en" sz="1100">
                <a:latin typeface="Atkinson Hyperlegible"/>
                <a:ea typeface="Atkinson Hyperlegible"/>
                <a:cs typeface="Atkinson Hyperlegible"/>
                <a:sym typeface="Atkinson Hyperlegible"/>
              </a:rPr>
              <a:t>Mindful Attention Awareness Scale</a:t>
            </a:r>
            <a:r>
              <a:rPr lang="en" sz="1100">
                <a:latin typeface="Atkinson Hyperlegible"/>
                <a:ea typeface="Atkinson Hyperlegible"/>
                <a:cs typeface="Atkinson Hyperlegible"/>
                <a:sym typeface="Atkinson Hyperlegible"/>
              </a:rPr>
              <a:t>. https://doi.org/10.1037/t04259-000</a:t>
            </a:r>
            <a:endParaRPr sz="1100" u="sng">
              <a:latin typeface="Atkinson Hyperlegible"/>
              <a:ea typeface="Atkinson Hyperlegible"/>
              <a:cs typeface="Atkinson Hyperlegible"/>
              <a:sym typeface="Atkinson Hyperlegible"/>
            </a:endParaRPr>
          </a:p>
          <a:p>
            <a:pPr indent="-279400" lvl="0" marL="279400" rtl="0" algn="l">
              <a:lnSpc>
                <a:spcPct val="200000"/>
              </a:lnSpc>
              <a:spcBef>
                <a:spcPts val="0"/>
              </a:spcBef>
              <a:spcAft>
                <a:spcPts val="0"/>
              </a:spcAft>
              <a:buNone/>
            </a:pPr>
            <a:r>
              <a:rPr lang="en" sz="1100">
                <a:latin typeface="Atkinson Hyperlegible"/>
                <a:ea typeface="Atkinson Hyperlegible"/>
                <a:cs typeface="Atkinson Hyperlegible"/>
                <a:sym typeface="Atkinson Hyperlegible"/>
              </a:rPr>
              <a:t>Creswell, J. D. (2017). Mindfulness Interventions. </a:t>
            </a:r>
            <a:r>
              <a:rPr i="1" lang="en" sz="1100">
                <a:latin typeface="Atkinson Hyperlegible"/>
                <a:ea typeface="Atkinson Hyperlegible"/>
                <a:cs typeface="Atkinson Hyperlegible"/>
                <a:sym typeface="Atkinson Hyperlegible"/>
              </a:rPr>
              <a:t>Annual Review of Psychology</a:t>
            </a:r>
            <a:r>
              <a:rPr lang="en" sz="1100">
                <a:latin typeface="Atkinson Hyperlegible"/>
                <a:ea typeface="Atkinson Hyperlegible"/>
                <a:cs typeface="Atkinson Hyperlegible"/>
                <a:sym typeface="Atkinson Hyperlegible"/>
              </a:rPr>
              <a:t>, </a:t>
            </a:r>
            <a:r>
              <a:rPr i="1" lang="en" sz="1100">
                <a:latin typeface="Atkinson Hyperlegible"/>
                <a:ea typeface="Atkinson Hyperlegible"/>
                <a:cs typeface="Atkinson Hyperlegible"/>
                <a:sym typeface="Atkinson Hyperlegible"/>
              </a:rPr>
              <a:t>68</a:t>
            </a:r>
            <a:r>
              <a:rPr lang="en" sz="1100">
                <a:latin typeface="Atkinson Hyperlegible"/>
                <a:ea typeface="Atkinson Hyperlegible"/>
                <a:cs typeface="Atkinson Hyperlegible"/>
                <a:sym typeface="Atkinson Hyperlegible"/>
              </a:rPr>
              <a:t>(Volume 68, 2017), 491–516. </a:t>
            </a:r>
            <a:r>
              <a:rPr lang="en" sz="1100" u="sng">
                <a:solidFill>
                  <a:schemeClr val="hlink"/>
                </a:solidFill>
                <a:latin typeface="Atkinson Hyperlegible"/>
                <a:ea typeface="Atkinson Hyperlegible"/>
                <a:cs typeface="Atkinson Hyperlegible"/>
                <a:sym typeface="Atkinson Hyperlegible"/>
                <a:hlinkClick r:id="rId3"/>
              </a:rPr>
              <a:t>https://doi.org/10.1146/annurev-psych-042716-051139</a:t>
            </a:r>
            <a:endParaRPr sz="1100">
              <a:latin typeface="Atkinson Hyperlegible"/>
              <a:ea typeface="Atkinson Hyperlegible"/>
              <a:cs typeface="Atkinson Hyperlegible"/>
              <a:sym typeface="Atkinson Hyperlegible"/>
            </a:endParaRPr>
          </a:p>
          <a:p>
            <a:pPr indent="-279400" lvl="0" marL="279400" rtl="0" algn="l">
              <a:lnSpc>
                <a:spcPct val="200000"/>
              </a:lnSpc>
              <a:spcBef>
                <a:spcPts val="0"/>
              </a:spcBef>
              <a:spcAft>
                <a:spcPts val="0"/>
              </a:spcAft>
              <a:buNone/>
            </a:pPr>
            <a:r>
              <a:rPr lang="en" sz="1100">
                <a:latin typeface="Atkinson Hyperlegible"/>
                <a:ea typeface="Atkinson Hyperlegible"/>
                <a:cs typeface="Atkinson Hyperlegible"/>
                <a:sym typeface="Atkinson Hyperlegible"/>
              </a:rPr>
              <a:t>Diener, E., Emmons, R.A., Larsen, R.J., &amp; Griffin, S. (1985). </a:t>
            </a:r>
            <a:r>
              <a:rPr i="1" lang="en" sz="1100">
                <a:latin typeface="Atkinson Hyperlegible"/>
                <a:ea typeface="Atkinson Hyperlegible"/>
                <a:cs typeface="Atkinson Hyperlegible"/>
                <a:sym typeface="Atkinson Hyperlegible"/>
              </a:rPr>
              <a:t>Development of the Satisfaction with Life Scale</a:t>
            </a:r>
            <a:r>
              <a:rPr lang="en" sz="1100">
                <a:latin typeface="Atkinson Hyperlegible"/>
                <a:ea typeface="Atkinson Hyperlegible"/>
                <a:cs typeface="Atkinson Hyperlegible"/>
                <a:sym typeface="Atkinson Hyperlegible"/>
              </a:rPr>
              <a:t>. Journal of Personality Assessment, 49(1), 71–75.</a:t>
            </a:r>
            <a:endParaRPr sz="1100">
              <a:latin typeface="Atkinson Hyperlegible"/>
              <a:ea typeface="Atkinson Hyperlegible"/>
              <a:cs typeface="Atkinson Hyperlegible"/>
              <a:sym typeface="Atkinson Hyperlegible"/>
            </a:endParaRPr>
          </a:p>
          <a:p>
            <a:pPr indent="-279400" lvl="0" marL="279400" rtl="0" algn="l">
              <a:lnSpc>
                <a:spcPct val="200000"/>
              </a:lnSpc>
              <a:spcBef>
                <a:spcPts val="0"/>
              </a:spcBef>
              <a:spcAft>
                <a:spcPts val="0"/>
              </a:spcAft>
              <a:buNone/>
            </a:pPr>
            <a:r>
              <a:rPr lang="en" sz="1100">
                <a:latin typeface="Atkinson Hyperlegible"/>
                <a:ea typeface="Atkinson Hyperlegible"/>
                <a:cs typeface="Atkinson Hyperlegible"/>
                <a:sym typeface="Atkinson Hyperlegible"/>
              </a:rPr>
              <a:t>Germer, C. K., Siegel, R. D., &amp; Fulton, P. R. (Eds.). (2005). </a:t>
            </a:r>
            <a:r>
              <a:rPr i="1" lang="en" sz="1100">
                <a:latin typeface="Atkinson Hyperlegible"/>
                <a:ea typeface="Atkinson Hyperlegible"/>
                <a:cs typeface="Atkinson Hyperlegible"/>
                <a:sym typeface="Atkinson Hyperlegible"/>
              </a:rPr>
              <a:t>Mindfulness and psychotherapy</a:t>
            </a:r>
            <a:r>
              <a:rPr lang="en" sz="1100">
                <a:latin typeface="Atkinson Hyperlegible"/>
                <a:ea typeface="Atkinson Hyperlegible"/>
                <a:cs typeface="Atkinson Hyperlegible"/>
                <a:sym typeface="Atkinson Hyperlegible"/>
              </a:rPr>
              <a:t>. Guilford Press</a:t>
            </a:r>
            <a:endParaRPr sz="1100">
              <a:latin typeface="Atkinson Hyperlegible"/>
              <a:ea typeface="Atkinson Hyperlegible"/>
              <a:cs typeface="Atkinson Hyperlegible"/>
              <a:sym typeface="Atkinson Hyperlegible"/>
            </a:endParaRPr>
          </a:p>
          <a:p>
            <a:pPr indent="-279400" lvl="0" marL="279400" rtl="0" algn="l">
              <a:lnSpc>
                <a:spcPct val="200000"/>
              </a:lnSpc>
              <a:spcBef>
                <a:spcPts val="0"/>
              </a:spcBef>
              <a:spcAft>
                <a:spcPts val="0"/>
              </a:spcAft>
              <a:buNone/>
            </a:pPr>
            <a:r>
              <a:rPr lang="en" sz="1100">
                <a:latin typeface="Atkinson Hyperlegible"/>
                <a:ea typeface="Atkinson Hyperlegible"/>
                <a:cs typeface="Atkinson Hyperlegible"/>
                <a:sym typeface="Atkinson Hyperlegible"/>
              </a:rPr>
              <a:t>Grossman, P. (2015). Mindfulness: Awareness Informed by an Embodied Ethic. </a:t>
            </a:r>
            <a:r>
              <a:rPr i="1" lang="en" sz="1100">
                <a:latin typeface="Atkinson Hyperlegible"/>
                <a:ea typeface="Atkinson Hyperlegible"/>
                <a:cs typeface="Atkinson Hyperlegible"/>
                <a:sym typeface="Atkinson Hyperlegible"/>
              </a:rPr>
              <a:t>Mindfulness</a:t>
            </a:r>
            <a:r>
              <a:rPr lang="en" sz="1100">
                <a:latin typeface="Atkinson Hyperlegible"/>
                <a:ea typeface="Atkinson Hyperlegible"/>
                <a:cs typeface="Atkinson Hyperlegible"/>
                <a:sym typeface="Atkinson Hyperlegible"/>
              </a:rPr>
              <a:t>, </a:t>
            </a:r>
            <a:r>
              <a:rPr i="1" lang="en" sz="1100">
                <a:latin typeface="Atkinson Hyperlegible"/>
                <a:ea typeface="Atkinson Hyperlegible"/>
                <a:cs typeface="Atkinson Hyperlegible"/>
                <a:sym typeface="Atkinson Hyperlegible"/>
              </a:rPr>
              <a:t>6</a:t>
            </a:r>
            <a:r>
              <a:rPr lang="en" sz="1100">
                <a:latin typeface="Atkinson Hyperlegible"/>
                <a:ea typeface="Atkinson Hyperlegible"/>
                <a:cs typeface="Atkinson Hyperlegible"/>
                <a:sym typeface="Atkinson Hyperlegible"/>
              </a:rPr>
              <a:t>(1), 17–22.</a:t>
            </a:r>
            <a:r>
              <a:rPr lang="en" sz="1100">
                <a:uFill>
                  <a:noFill/>
                </a:uFill>
                <a:latin typeface="Atkinson Hyperlegible"/>
                <a:ea typeface="Atkinson Hyperlegible"/>
                <a:cs typeface="Atkinson Hyperlegible"/>
                <a:sym typeface="Atkinson Hyperlegible"/>
                <a:hlinkClick r:id="rId4"/>
              </a:rPr>
              <a:t> </a:t>
            </a:r>
            <a:r>
              <a:rPr lang="en" sz="1100" u="sng">
                <a:latin typeface="Atkinson Hyperlegible"/>
                <a:ea typeface="Atkinson Hyperlegible"/>
                <a:cs typeface="Atkinson Hyperlegible"/>
                <a:sym typeface="Atkinson Hyperlegible"/>
                <a:hlinkClick r:id="rId5"/>
              </a:rPr>
              <a:t>https://doi.org/10.1007/s12671-014-0372-5</a:t>
            </a:r>
            <a:endParaRPr sz="1100">
              <a:latin typeface="Atkinson Hyperlegible"/>
              <a:ea typeface="Atkinson Hyperlegible"/>
              <a:cs typeface="Atkinson Hyperlegible"/>
              <a:sym typeface="Atkinson Hyperlegible"/>
            </a:endParaRPr>
          </a:p>
          <a:p>
            <a:pPr indent="-279400" lvl="0" marL="279400" rtl="0" algn="l">
              <a:lnSpc>
                <a:spcPct val="200000"/>
              </a:lnSpc>
              <a:spcBef>
                <a:spcPts val="0"/>
              </a:spcBef>
              <a:spcAft>
                <a:spcPts val="0"/>
              </a:spcAft>
              <a:buNone/>
            </a:pPr>
            <a:r>
              <a:rPr lang="en" sz="1100">
                <a:latin typeface="Atkinson Hyperlegible"/>
                <a:ea typeface="Atkinson Hyperlegible"/>
                <a:cs typeface="Atkinson Hyperlegible"/>
                <a:sym typeface="Atkinson Hyperlegible"/>
              </a:rPr>
              <a:t>Langer, E. J. (1992). Matters of mind: Mindfulness/mindlessness in perspective. </a:t>
            </a:r>
            <a:r>
              <a:rPr i="1" lang="en" sz="1100">
                <a:latin typeface="Atkinson Hyperlegible"/>
                <a:ea typeface="Atkinson Hyperlegible"/>
                <a:cs typeface="Atkinson Hyperlegible"/>
                <a:sym typeface="Atkinson Hyperlegible"/>
              </a:rPr>
              <a:t>Consciousness and Cognition</a:t>
            </a:r>
            <a:r>
              <a:rPr lang="en" sz="1100">
                <a:latin typeface="Atkinson Hyperlegible"/>
                <a:ea typeface="Atkinson Hyperlegible"/>
                <a:cs typeface="Atkinson Hyperlegible"/>
                <a:sym typeface="Atkinson Hyperlegible"/>
              </a:rPr>
              <a:t>, </a:t>
            </a:r>
            <a:r>
              <a:rPr i="1" lang="en" sz="1100">
                <a:latin typeface="Atkinson Hyperlegible"/>
                <a:ea typeface="Atkinson Hyperlegible"/>
                <a:cs typeface="Atkinson Hyperlegible"/>
                <a:sym typeface="Atkinson Hyperlegible"/>
              </a:rPr>
              <a:t>1</a:t>
            </a:r>
            <a:r>
              <a:rPr lang="en" sz="1100">
                <a:latin typeface="Atkinson Hyperlegible"/>
                <a:ea typeface="Atkinson Hyperlegible"/>
                <a:cs typeface="Atkinson Hyperlegible"/>
                <a:sym typeface="Atkinson Hyperlegible"/>
              </a:rPr>
              <a:t>(3), 289–305.</a:t>
            </a:r>
            <a:r>
              <a:rPr lang="en" sz="1100">
                <a:uFill>
                  <a:noFill/>
                </a:uFill>
                <a:latin typeface="Atkinson Hyperlegible"/>
                <a:ea typeface="Atkinson Hyperlegible"/>
                <a:cs typeface="Atkinson Hyperlegible"/>
                <a:sym typeface="Atkinson Hyperlegible"/>
                <a:hlinkClick r:id="rId6"/>
              </a:rPr>
              <a:t> </a:t>
            </a:r>
            <a:r>
              <a:rPr lang="en" sz="1100" u="sng">
                <a:latin typeface="Atkinson Hyperlegible"/>
                <a:ea typeface="Atkinson Hyperlegible"/>
                <a:cs typeface="Atkinson Hyperlegible"/>
                <a:sym typeface="Atkinson Hyperlegible"/>
                <a:hlinkClick r:id="rId7"/>
              </a:rPr>
              <a:t>https://doi.org/10.1016/1053-8100(92)90066-J</a:t>
            </a:r>
            <a:endParaRPr>
              <a:latin typeface="Atkinson Hyperlegible"/>
              <a:ea typeface="Atkinson Hyperlegible"/>
              <a:cs typeface="Atkinson Hyperlegible"/>
              <a:sym typeface="Atkinson Hyperlegible"/>
            </a:endParaRPr>
          </a:p>
          <a:p>
            <a:pPr indent="-279400" lvl="0" marL="279400" rtl="0" algn="l">
              <a:lnSpc>
                <a:spcPct val="200000"/>
              </a:lnSpc>
              <a:spcBef>
                <a:spcPts val="0"/>
              </a:spcBef>
              <a:spcAft>
                <a:spcPts val="0"/>
              </a:spcAft>
              <a:buNone/>
            </a:pPr>
            <a:r>
              <a:rPr lang="en" sz="1100">
                <a:latin typeface="Atkinson Hyperlegible"/>
                <a:ea typeface="Atkinson Hyperlegible"/>
                <a:cs typeface="Atkinson Hyperlegible"/>
                <a:sym typeface="Atkinson Hyperlegible"/>
              </a:rPr>
              <a:t>Oxford University Press. (n.d.). Mindfulness, n. In Oxford English dictionary. Retrieved October 25, 2025, from https://doi.org/10.1093/OED/5972187471</a:t>
            </a:r>
            <a:endParaRPr sz="1100">
              <a:latin typeface="Atkinson Hyperlegible"/>
              <a:ea typeface="Atkinson Hyperlegible"/>
              <a:cs typeface="Atkinson Hyperlegible"/>
              <a:sym typeface="Atkinson Hyperlegible"/>
            </a:endParaRPr>
          </a:p>
          <a:p>
            <a:pPr indent="-279400" lvl="0" marL="279400" rtl="0" algn="l">
              <a:lnSpc>
                <a:spcPct val="200000"/>
              </a:lnSpc>
              <a:spcBef>
                <a:spcPts val="0"/>
              </a:spcBef>
              <a:spcAft>
                <a:spcPts val="0"/>
              </a:spcAft>
              <a:buNone/>
            </a:pPr>
            <a:r>
              <a:rPr lang="en" sz="1100">
                <a:latin typeface="Atkinson Hyperlegible"/>
                <a:ea typeface="Atkinson Hyperlegible"/>
                <a:cs typeface="Atkinson Hyperlegible"/>
                <a:sym typeface="Atkinson Hyperlegible"/>
              </a:rPr>
              <a:t>Tang, Y.-Y., Hölzel, B. K., &amp; Posner, M. I. (2015). The neuroscience of mindfulness meditation. </a:t>
            </a:r>
            <a:r>
              <a:rPr i="1" lang="en" sz="1100">
                <a:latin typeface="Atkinson Hyperlegible"/>
                <a:ea typeface="Atkinson Hyperlegible"/>
                <a:cs typeface="Atkinson Hyperlegible"/>
                <a:sym typeface="Atkinson Hyperlegible"/>
              </a:rPr>
              <a:t>Nature Reviews Neuroscience</a:t>
            </a:r>
            <a:r>
              <a:rPr lang="en" sz="1100">
                <a:latin typeface="Atkinson Hyperlegible"/>
                <a:ea typeface="Atkinson Hyperlegible"/>
                <a:cs typeface="Atkinson Hyperlegible"/>
                <a:sym typeface="Atkinson Hyperlegible"/>
              </a:rPr>
              <a:t>, </a:t>
            </a:r>
            <a:r>
              <a:rPr i="1" lang="en" sz="1100">
                <a:latin typeface="Atkinson Hyperlegible"/>
                <a:ea typeface="Atkinson Hyperlegible"/>
                <a:cs typeface="Atkinson Hyperlegible"/>
                <a:sym typeface="Atkinson Hyperlegible"/>
              </a:rPr>
              <a:t>16</a:t>
            </a:r>
            <a:r>
              <a:rPr lang="en" sz="1100">
                <a:latin typeface="Atkinson Hyperlegible"/>
                <a:ea typeface="Atkinson Hyperlegible"/>
                <a:cs typeface="Atkinson Hyperlegible"/>
                <a:sym typeface="Atkinson Hyperlegible"/>
              </a:rPr>
              <a:t>(4), 213–225.</a:t>
            </a:r>
            <a:r>
              <a:rPr lang="en" sz="1100">
                <a:uFill>
                  <a:noFill/>
                </a:uFill>
                <a:latin typeface="Atkinson Hyperlegible"/>
                <a:ea typeface="Atkinson Hyperlegible"/>
                <a:cs typeface="Atkinson Hyperlegible"/>
                <a:sym typeface="Atkinson Hyperlegible"/>
                <a:hlinkClick r:id="rId8"/>
              </a:rPr>
              <a:t> </a:t>
            </a:r>
            <a:r>
              <a:rPr lang="en" sz="1100" u="sng">
                <a:solidFill>
                  <a:schemeClr val="hlink"/>
                </a:solidFill>
                <a:latin typeface="Atkinson Hyperlegible"/>
                <a:ea typeface="Atkinson Hyperlegible"/>
                <a:cs typeface="Atkinson Hyperlegible"/>
                <a:sym typeface="Atkinson Hyperlegible"/>
                <a:hlinkClick r:id="rId9"/>
              </a:rPr>
              <a:t>https://doi.org/10.1038/nrn3916</a:t>
            </a:r>
            <a:endParaRPr>
              <a:latin typeface="Atkinson Hyperlegible"/>
              <a:ea typeface="Atkinson Hyperlegible"/>
              <a:cs typeface="Atkinson Hyperlegible"/>
              <a:sym typeface="Atkinson Hyperlegible"/>
            </a:endParaRPr>
          </a:p>
        </p:txBody>
      </p:sp>
      <p:sp>
        <p:nvSpPr>
          <p:cNvPr id="173" name="Google Shape;173;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Overview</a:t>
            </a:r>
            <a:endParaRPr/>
          </a:p>
        </p:txBody>
      </p:sp>
      <p:sp>
        <p:nvSpPr>
          <p:cNvPr id="70" name="Google Shape;70;p14"/>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2000">
                <a:latin typeface="Atkinson Hyperlegible"/>
                <a:ea typeface="Atkinson Hyperlegible"/>
                <a:cs typeface="Atkinson Hyperlegible"/>
                <a:sym typeface="Atkinson Hyperlegible"/>
              </a:rPr>
              <a:t>Background</a:t>
            </a:r>
            <a:endParaRPr sz="2000">
              <a:latin typeface="Atkinson Hyperlegible"/>
              <a:ea typeface="Atkinson Hyperlegible"/>
              <a:cs typeface="Atkinson Hyperlegible"/>
              <a:sym typeface="Atkinson Hyperlegible"/>
            </a:endParaRPr>
          </a:p>
          <a:p>
            <a:pPr indent="-355600" lvl="0" marL="457200" rtl="0" algn="l">
              <a:lnSpc>
                <a:spcPct val="105000"/>
              </a:lnSpc>
              <a:spcBef>
                <a:spcPts val="120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Mindfulness</a:t>
            </a:r>
            <a:endParaRPr sz="2000">
              <a:latin typeface="Atkinson Hyperlegible"/>
              <a:ea typeface="Atkinson Hyperlegible"/>
              <a:cs typeface="Atkinson Hyperlegible"/>
              <a:sym typeface="Atkinson Hyperlegible"/>
            </a:endParaRPr>
          </a:p>
          <a:p>
            <a:pPr indent="-355600" lvl="0" marL="457200" rtl="0" algn="l">
              <a:lnSpc>
                <a:spcPct val="105000"/>
              </a:lnSpc>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Attention</a:t>
            </a:r>
            <a:endParaRPr sz="2000">
              <a:latin typeface="Atkinson Hyperlegible"/>
              <a:ea typeface="Atkinson Hyperlegible"/>
              <a:cs typeface="Atkinson Hyperlegible"/>
              <a:sym typeface="Atkinson Hyperlegible"/>
            </a:endParaRPr>
          </a:p>
          <a:p>
            <a:pPr indent="-355600" lvl="0" marL="457200" rtl="0" algn="l">
              <a:lnSpc>
                <a:spcPct val="105000"/>
              </a:lnSpc>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Life Satisfaction</a:t>
            </a:r>
            <a:endParaRPr sz="2000">
              <a:latin typeface="Atkinson Hyperlegible"/>
              <a:ea typeface="Atkinson Hyperlegible"/>
              <a:cs typeface="Atkinson Hyperlegible"/>
              <a:sym typeface="Atkinson Hyperlegible"/>
            </a:endParaRPr>
          </a:p>
          <a:p>
            <a:pPr indent="0" lvl="0" marL="0" rtl="0" algn="l">
              <a:lnSpc>
                <a:spcPct val="105000"/>
              </a:lnSpc>
              <a:spcBef>
                <a:spcPts val="1200"/>
              </a:spcBef>
              <a:spcAft>
                <a:spcPts val="0"/>
              </a:spcAft>
              <a:buNone/>
            </a:pPr>
            <a:r>
              <a:rPr lang="en" sz="2000">
                <a:latin typeface="Atkinson Hyperlegible"/>
                <a:ea typeface="Atkinson Hyperlegible"/>
                <a:cs typeface="Atkinson Hyperlegible"/>
                <a:sym typeface="Atkinson Hyperlegible"/>
              </a:rPr>
              <a:t>Our Research</a:t>
            </a:r>
            <a:endParaRPr sz="2000">
              <a:latin typeface="Atkinson Hyperlegible"/>
              <a:ea typeface="Atkinson Hyperlegible"/>
              <a:cs typeface="Atkinson Hyperlegible"/>
              <a:sym typeface="Atkinson Hyperlegible"/>
            </a:endParaRPr>
          </a:p>
          <a:p>
            <a:pPr indent="-355600" lvl="0" marL="457200" rtl="0" algn="l">
              <a:lnSpc>
                <a:spcPct val="105000"/>
              </a:lnSpc>
              <a:spcBef>
                <a:spcPts val="120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Hypotheses</a:t>
            </a:r>
            <a:endParaRPr sz="2000">
              <a:latin typeface="Atkinson Hyperlegible"/>
              <a:ea typeface="Atkinson Hyperlegible"/>
              <a:cs typeface="Atkinson Hyperlegible"/>
              <a:sym typeface="Atkinson Hyperlegible"/>
            </a:endParaRPr>
          </a:p>
          <a:p>
            <a:pPr indent="-355600" lvl="0" marL="457200" rtl="0" algn="l">
              <a:lnSpc>
                <a:spcPct val="105000"/>
              </a:lnSpc>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Visual Search</a:t>
            </a:r>
            <a:endParaRPr sz="2000">
              <a:latin typeface="Atkinson Hyperlegible"/>
              <a:ea typeface="Atkinson Hyperlegible"/>
              <a:cs typeface="Atkinson Hyperlegible"/>
              <a:sym typeface="Atkinson Hyperlegible"/>
            </a:endParaRPr>
          </a:p>
          <a:p>
            <a:pPr indent="-355600" lvl="0" marL="457200" rtl="0" algn="l">
              <a:lnSpc>
                <a:spcPct val="105000"/>
              </a:lnSpc>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Surveys</a:t>
            </a:r>
            <a:endParaRPr sz="2000">
              <a:latin typeface="Atkinson Hyperlegible"/>
              <a:ea typeface="Atkinson Hyperlegible"/>
              <a:cs typeface="Atkinson Hyperlegible"/>
              <a:sym typeface="Atkinson Hyperlegible"/>
            </a:endParaRPr>
          </a:p>
        </p:txBody>
      </p:sp>
      <p:sp>
        <p:nvSpPr>
          <p:cNvPr id="71" name="Google Shape;71;p14"/>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latin typeface="Atkinson Hyperlegible"/>
                <a:ea typeface="Atkinson Hyperlegible"/>
                <a:cs typeface="Atkinson Hyperlegible"/>
                <a:sym typeface="Atkinson Hyperlegible"/>
              </a:rPr>
              <a:t>The LINCD Lab</a:t>
            </a:r>
            <a:endParaRPr sz="2000">
              <a:latin typeface="Atkinson Hyperlegible"/>
              <a:ea typeface="Atkinson Hyperlegible"/>
              <a:cs typeface="Atkinson Hyperlegible"/>
              <a:sym typeface="Atkinson Hyperlegible"/>
            </a:endParaRPr>
          </a:p>
          <a:p>
            <a:pPr indent="0" lvl="0" marL="0" rtl="0" algn="l">
              <a:spcBef>
                <a:spcPts val="1200"/>
              </a:spcBef>
              <a:spcAft>
                <a:spcPts val="1200"/>
              </a:spcAft>
              <a:buNone/>
            </a:pPr>
            <a:r>
              <a:rPr lang="en" sz="2000">
                <a:latin typeface="Atkinson Hyperlegible"/>
                <a:ea typeface="Atkinson Hyperlegible"/>
                <a:cs typeface="Atkinson Hyperlegible"/>
                <a:sym typeface="Atkinson Hyperlegible"/>
              </a:rPr>
              <a:t>Attendance</a:t>
            </a:r>
            <a:endParaRPr sz="2000">
              <a:latin typeface="Atkinson Hyperlegible"/>
              <a:ea typeface="Atkinson Hyperlegible"/>
              <a:cs typeface="Atkinson Hyperlegible"/>
              <a:sym typeface="Atkinson Hyperlegible"/>
            </a:endParaRPr>
          </a:p>
        </p:txBody>
      </p:sp>
      <p:sp>
        <p:nvSpPr>
          <p:cNvPr id="72" name="Google Shape;72;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is Mindfulness? </a:t>
            </a:r>
            <a:endParaRPr/>
          </a:p>
        </p:txBody>
      </p:sp>
      <p:sp>
        <p:nvSpPr>
          <p:cNvPr id="78" name="Google Shape;78;p15"/>
          <p:cNvSpPr txBox="1"/>
          <p:nvPr>
            <p:ph idx="1" type="body"/>
          </p:nvPr>
        </p:nvSpPr>
        <p:spPr>
          <a:xfrm>
            <a:off x="387900" y="1489825"/>
            <a:ext cx="8434500" cy="329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Attention, awareness, and presence in the moment</a:t>
            </a:r>
            <a:r>
              <a:rPr lang="en" sz="2000">
                <a:latin typeface="Atkinson Hyperlegible"/>
                <a:ea typeface="Atkinson Hyperlegible"/>
                <a:cs typeface="Atkinson Hyperlegible"/>
                <a:sym typeface="Atkinson Hyperlegible"/>
              </a:rPr>
              <a:t> </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Translated from the Pali word “sati”: awareness, attention, and remembering</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Others conceptions: “a mental state achieved by focusing one’s awareness on the present moment, while calmly acknowledging and accepting one’s feelings, thoughts, and bodily sensations”</a:t>
            </a:r>
            <a:endParaRPr sz="2000">
              <a:latin typeface="Atkinson Hyperlegible"/>
              <a:ea typeface="Atkinson Hyperlegible"/>
              <a:cs typeface="Atkinson Hyperlegible"/>
              <a:sym typeface="Atkinson Hyperlegible"/>
            </a:endParaRPr>
          </a:p>
        </p:txBody>
      </p:sp>
      <p:sp>
        <p:nvSpPr>
          <p:cNvPr id="79" name="Google Shape;79;p15"/>
          <p:cNvSpPr txBox="1"/>
          <p:nvPr>
            <p:ph idx="12" type="sldNum"/>
          </p:nvPr>
        </p:nvSpPr>
        <p:spPr>
          <a:xfrm>
            <a:off x="4460418" y="4663225"/>
            <a:ext cx="45606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sz="1050">
                <a:latin typeface="Atkinson Hyperlegible"/>
                <a:ea typeface="Atkinson Hyperlegible"/>
                <a:cs typeface="Atkinson Hyperlegible"/>
                <a:sym typeface="Atkinson Hyperlegible"/>
              </a:rPr>
              <a:t>Germer, Siegel, &amp; Fulton (2005); Oxford University Press	</a:t>
            </a:r>
            <a:fld id="{00000000-1234-1234-1234-123412341234}" type="slidenum">
              <a:rPr lang="en">
                <a:latin typeface="Atkinson Hyperlegible"/>
                <a:ea typeface="Atkinson Hyperlegible"/>
                <a:cs typeface="Atkinson Hyperlegible"/>
                <a:sym typeface="Atkinson Hyperlegible"/>
              </a:rPr>
              <a:t>‹#›</a:t>
            </a:fld>
            <a:endParaRPr>
              <a:latin typeface="Atkinson Hyperlegible"/>
              <a:ea typeface="Atkinson Hyperlegible"/>
              <a:cs typeface="Atkinson Hyperlegible"/>
              <a:sym typeface="Atkinson Hyperlegibl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8">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Practicing Mindfulness </a:t>
            </a:r>
            <a:endParaRPr/>
          </a:p>
        </p:txBody>
      </p:sp>
      <p:sp>
        <p:nvSpPr>
          <p:cNvPr id="85" name="Google Shape;85;p16"/>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Atkinson Hyperlegible"/>
                <a:ea typeface="Atkinson Hyperlegible"/>
                <a:cs typeface="Atkinson Hyperlegible"/>
                <a:sym typeface="Atkinson Hyperlegible"/>
              </a:rPr>
              <a:t>Breathe through your nostrils, and focus on the sensations involved, around the nose, in the lungs, the belly. Keep your attentional awareness of this process for one minute</a:t>
            </a:r>
            <a:endParaRPr sz="2000">
              <a:latin typeface="Atkinson Hyperlegible"/>
              <a:ea typeface="Atkinson Hyperlegible"/>
              <a:cs typeface="Atkinson Hyperlegible"/>
              <a:sym typeface="Atkinson Hyperlegible"/>
            </a:endParaRPr>
          </a:p>
          <a:p>
            <a:pPr indent="0" lvl="0" marL="0" rtl="0" algn="l">
              <a:spcBef>
                <a:spcPts val="1200"/>
              </a:spcBef>
              <a:spcAft>
                <a:spcPts val="0"/>
              </a:spcAft>
              <a:buNone/>
            </a:pPr>
            <a:r>
              <a:t/>
            </a:r>
            <a:endParaRPr sz="2000">
              <a:latin typeface="Atkinson Hyperlegible"/>
              <a:ea typeface="Atkinson Hyperlegible"/>
              <a:cs typeface="Atkinson Hyperlegible"/>
              <a:sym typeface="Atkinson Hyperlegible"/>
            </a:endParaRPr>
          </a:p>
          <a:p>
            <a:pPr indent="0" lvl="0" marL="0" rtl="0" algn="l">
              <a:spcBef>
                <a:spcPts val="1200"/>
              </a:spcBef>
              <a:spcAft>
                <a:spcPts val="0"/>
              </a:spcAft>
              <a:buNone/>
            </a:pPr>
            <a:r>
              <a:rPr lang="en" sz="2000">
                <a:latin typeface="Atkinson Hyperlegible"/>
                <a:ea typeface="Atkinson Hyperlegible"/>
                <a:cs typeface="Atkinson Hyperlegible"/>
                <a:sym typeface="Atkinson Hyperlegible"/>
              </a:rPr>
              <a:t>Were you able to stay focus?</a:t>
            </a:r>
            <a:endParaRPr sz="2000">
              <a:latin typeface="Atkinson Hyperlegible"/>
              <a:ea typeface="Atkinson Hyperlegible"/>
              <a:cs typeface="Atkinson Hyperlegible"/>
              <a:sym typeface="Atkinson Hyperlegible"/>
            </a:endParaRPr>
          </a:p>
          <a:p>
            <a:pPr indent="0" lvl="0" marL="0" rtl="0" algn="l">
              <a:spcBef>
                <a:spcPts val="1200"/>
              </a:spcBef>
              <a:spcAft>
                <a:spcPts val="1200"/>
              </a:spcAft>
              <a:buNone/>
            </a:pPr>
            <a:r>
              <a:rPr lang="en" sz="2000">
                <a:latin typeface="Atkinson Hyperlegible"/>
                <a:ea typeface="Atkinson Hyperlegible"/>
                <a:cs typeface="Atkinson Hyperlegible"/>
                <a:sym typeface="Atkinson Hyperlegible"/>
              </a:rPr>
              <a:t>Did you find your mind wandering?</a:t>
            </a:r>
            <a:endParaRPr sz="2000">
              <a:latin typeface="Atkinson Hyperlegible"/>
              <a:ea typeface="Atkinson Hyperlegible"/>
              <a:cs typeface="Atkinson Hyperlegible"/>
              <a:sym typeface="Atkinson Hyperlegible"/>
            </a:endParaRPr>
          </a:p>
        </p:txBody>
      </p:sp>
      <p:sp>
        <p:nvSpPr>
          <p:cNvPr id="86" name="Google Shape;86;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is Mind</a:t>
            </a:r>
            <a:r>
              <a:rPr b="1" i="1" lang="en"/>
              <a:t>less</a:t>
            </a:r>
            <a:r>
              <a:rPr lang="en"/>
              <a:t>ness?</a:t>
            </a:r>
            <a:endParaRPr/>
          </a:p>
        </p:txBody>
      </p:sp>
      <p:sp>
        <p:nvSpPr>
          <p:cNvPr id="92" name="Google Shape;92;p17"/>
          <p:cNvSpPr txBox="1"/>
          <p:nvPr>
            <p:ph idx="1" type="body"/>
          </p:nvPr>
        </p:nvSpPr>
        <p:spPr>
          <a:xfrm>
            <a:off x="387900" y="1584325"/>
            <a:ext cx="39999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a:latin typeface="Atkinson Hyperlegible"/>
                <a:ea typeface="Atkinson Hyperlegible"/>
                <a:cs typeface="Atkinson Hyperlegible"/>
                <a:sym typeface="Atkinson Hyperlegible"/>
              </a:rPr>
              <a:t>A state of unawareness, of going through the motions with little or no conscious awareness of your surroundings or your inner states.</a:t>
            </a:r>
            <a:endParaRPr sz="2000" u="sng">
              <a:latin typeface="Atkinson Hyperlegible"/>
              <a:ea typeface="Atkinson Hyperlegible"/>
              <a:cs typeface="Atkinson Hyperlegible"/>
              <a:sym typeface="Atkinson Hyperlegible"/>
            </a:endParaRPr>
          </a:p>
          <a:p>
            <a:pPr indent="0" lvl="0" marL="0" rtl="0" algn="l">
              <a:spcBef>
                <a:spcPts val="1200"/>
              </a:spcBef>
              <a:spcAft>
                <a:spcPts val="1200"/>
              </a:spcAft>
              <a:buNone/>
            </a:pPr>
            <a:r>
              <a:t/>
            </a:r>
            <a:endParaRPr sz="2000">
              <a:latin typeface="Atkinson Hyperlegible"/>
              <a:ea typeface="Atkinson Hyperlegible"/>
              <a:cs typeface="Atkinson Hyperlegible"/>
              <a:sym typeface="Atkinson Hyperlegible"/>
            </a:endParaRPr>
          </a:p>
        </p:txBody>
      </p:sp>
      <p:sp>
        <p:nvSpPr>
          <p:cNvPr id="93" name="Google Shape;93;p17"/>
          <p:cNvSpPr txBox="1"/>
          <p:nvPr>
            <p:ph idx="2" type="body"/>
          </p:nvPr>
        </p:nvSpPr>
        <p:spPr>
          <a:xfrm>
            <a:off x="4756200" y="1489825"/>
            <a:ext cx="3999900" cy="30789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Mind Wandering</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Breaking or spilling things because of carelessness</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Forgetting someone’s name when you meet</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Finding ourselves preoccupied with the future or the past</a:t>
            </a:r>
            <a:endParaRPr sz="2000">
              <a:latin typeface="Atkinson Hyperlegible"/>
              <a:ea typeface="Atkinson Hyperlegible"/>
              <a:cs typeface="Atkinson Hyperlegible"/>
              <a:sym typeface="Atkinson Hyperlegible"/>
            </a:endParaRPr>
          </a:p>
        </p:txBody>
      </p:sp>
      <p:sp>
        <p:nvSpPr>
          <p:cNvPr id="94" name="Google Shape;94;p17"/>
          <p:cNvSpPr txBox="1"/>
          <p:nvPr>
            <p:ph idx="12" type="sldNum"/>
          </p:nvPr>
        </p:nvSpPr>
        <p:spPr>
          <a:xfrm>
            <a:off x="4030762" y="4663225"/>
            <a:ext cx="49902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latin typeface="Atkinson Hyperlegible"/>
                <a:ea typeface="Atkinson Hyperlegible"/>
                <a:cs typeface="Atkinson Hyperlegible"/>
                <a:sym typeface="Atkinson Hyperlegible"/>
              </a:rPr>
              <a:t>Langer, E. J. (1992); Germer, Siegel, &amp; Fulton (2005)		</a:t>
            </a: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Awareness and Mindfulness </a:t>
            </a:r>
            <a:endParaRPr/>
          </a:p>
        </p:txBody>
      </p:sp>
      <p:sp>
        <p:nvSpPr>
          <p:cNvPr id="100" name="Google Shape;100;p18"/>
          <p:cNvSpPr txBox="1"/>
          <p:nvPr>
            <p:ph idx="1" type="body"/>
          </p:nvPr>
        </p:nvSpPr>
        <p:spPr>
          <a:xfrm>
            <a:off x="387900" y="1489825"/>
            <a:ext cx="3999900" cy="307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Atkinson Hyperlegible"/>
                <a:ea typeface="Atkinson Hyperlegible"/>
                <a:cs typeface="Atkinson Hyperlegible"/>
                <a:sym typeface="Atkinson Hyperlegible"/>
              </a:rPr>
              <a:t>Consciousness encompasses both awareness and attention. Awareness is the background “radar” of consciousness </a:t>
            </a:r>
            <a:endParaRPr sz="2000">
              <a:latin typeface="Atkinson Hyperlegible"/>
              <a:ea typeface="Atkinson Hyperlegible"/>
              <a:cs typeface="Atkinson Hyperlegible"/>
              <a:sym typeface="Atkinson Hyperlegible"/>
            </a:endParaRPr>
          </a:p>
          <a:p>
            <a:pPr indent="0" lvl="0" marL="0" rtl="0" algn="l">
              <a:spcBef>
                <a:spcPts val="1200"/>
              </a:spcBef>
              <a:spcAft>
                <a:spcPts val="1200"/>
              </a:spcAft>
              <a:buNone/>
            </a:pPr>
            <a:r>
              <a:t/>
            </a:r>
            <a:endParaRPr sz="2000">
              <a:latin typeface="Atkinson Hyperlegible"/>
              <a:ea typeface="Atkinson Hyperlegible"/>
              <a:cs typeface="Atkinson Hyperlegible"/>
              <a:sym typeface="Atkinson Hyperlegible"/>
            </a:endParaRPr>
          </a:p>
        </p:txBody>
      </p:sp>
      <p:sp>
        <p:nvSpPr>
          <p:cNvPr id="101" name="Google Shape;101;p18"/>
          <p:cNvSpPr txBox="1"/>
          <p:nvPr>
            <p:ph idx="2" type="body"/>
          </p:nvPr>
        </p:nvSpPr>
        <p:spPr>
          <a:xfrm>
            <a:off x="4756200" y="1489825"/>
            <a:ext cx="3999900" cy="30789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sz="2000">
                <a:latin typeface="Atkinson Hyperlegible"/>
                <a:ea typeface="Atkinson Hyperlegible"/>
                <a:cs typeface="Atkinson Hyperlegible"/>
                <a:sym typeface="Atkinson Hyperlegible"/>
              </a:rPr>
              <a:t>To have “present awareness”,  a special kind of awareness of continuously having a sense of composure of mental and emotional functioning, and acceptance of the stream of perceived experiences that spontaneously arise.</a:t>
            </a:r>
            <a:endParaRPr sz="2000">
              <a:latin typeface="Atkinson Hyperlegible"/>
              <a:ea typeface="Atkinson Hyperlegible"/>
              <a:cs typeface="Atkinson Hyperlegible"/>
              <a:sym typeface="Atkinson Hyperlegible"/>
            </a:endParaRPr>
          </a:p>
        </p:txBody>
      </p:sp>
      <p:sp>
        <p:nvSpPr>
          <p:cNvPr id="102" name="Google Shape;102;p18"/>
          <p:cNvSpPr txBox="1"/>
          <p:nvPr>
            <p:ph idx="12" type="sldNum"/>
          </p:nvPr>
        </p:nvSpPr>
        <p:spPr>
          <a:xfrm>
            <a:off x="1023194" y="4663225"/>
            <a:ext cx="79980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Brown &amp; Ryan, (2003); Grossman, (2015)		 </a:t>
            </a: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Why Mindfulness?</a:t>
            </a:r>
            <a:endParaRPr/>
          </a:p>
        </p:txBody>
      </p:sp>
      <p:sp>
        <p:nvSpPr>
          <p:cNvPr id="108" name="Google Shape;108;p19"/>
          <p:cNvSpPr txBox="1"/>
          <p:nvPr>
            <p:ph idx="12" type="sldNum"/>
          </p:nvPr>
        </p:nvSpPr>
        <p:spPr>
          <a:xfrm>
            <a:off x="2840270" y="4663225"/>
            <a:ext cx="6180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latin typeface="Atkinson Hyperlegible"/>
                <a:ea typeface="Atkinson Hyperlegible"/>
                <a:cs typeface="Atkinson Hyperlegible"/>
                <a:sym typeface="Atkinson Hyperlegible"/>
              </a:rPr>
              <a:t> </a:t>
            </a:r>
            <a:r>
              <a:rPr lang="en">
                <a:latin typeface="Atkinson Hyperlegible"/>
                <a:ea typeface="Atkinson Hyperlegible"/>
                <a:cs typeface="Atkinson Hyperlegible"/>
                <a:sym typeface="Atkinson Hyperlegible"/>
              </a:rPr>
              <a:t>Creswell, J. D. (2017); Tang, Y.-Y., Hölzel, B. K., &amp; Posner, M. I. (2015)	 </a:t>
            </a:r>
            <a:fld id="{00000000-1234-1234-1234-123412341234}" type="slidenum">
              <a:rPr lang="en">
                <a:latin typeface="Atkinson Hyperlegible"/>
                <a:ea typeface="Atkinson Hyperlegible"/>
                <a:cs typeface="Atkinson Hyperlegible"/>
                <a:sym typeface="Atkinson Hyperlegible"/>
              </a:rPr>
              <a:t>‹#›</a:t>
            </a:fld>
            <a:endParaRPr>
              <a:latin typeface="Atkinson Hyperlegible"/>
              <a:ea typeface="Atkinson Hyperlegible"/>
              <a:cs typeface="Atkinson Hyperlegible"/>
              <a:sym typeface="Atkinson Hyperlegible"/>
            </a:endParaRPr>
          </a:p>
        </p:txBody>
      </p:sp>
      <p:sp>
        <p:nvSpPr>
          <p:cNvPr id="109" name="Google Shape;109;p19"/>
          <p:cNvSpPr txBox="1"/>
          <p:nvPr>
            <p:ph idx="1" type="body"/>
          </p:nvPr>
        </p:nvSpPr>
        <p:spPr>
          <a:xfrm>
            <a:off x="387900" y="1144125"/>
            <a:ext cx="8446500" cy="35826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Awareness of one’s present moment is not typically practiced in our daily lives</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Mindless states predicts future unhappiness</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rial"/>
              <a:buChar char="●"/>
            </a:pPr>
            <a:r>
              <a:rPr lang="en" sz="2000">
                <a:latin typeface="Atkinson Hyperlegible"/>
                <a:ea typeface="Atkinson Hyperlegible"/>
                <a:cs typeface="Atkinson Hyperlegible"/>
                <a:sym typeface="Atkinson Hyperlegible"/>
              </a:rPr>
              <a:t>Mindfulness meditation may work by improving well-being</a:t>
            </a:r>
            <a:endParaRPr sz="2000">
              <a:latin typeface="Atkinson Hyperlegible"/>
              <a:ea typeface="Atkinson Hyperlegible"/>
              <a:cs typeface="Atkinson Hyperlegible"/>
              <a:sym typeface="Atkinson Hyperlegible"/>
            </a:endParaRPr>
          </a:p>
          <a:p>
            <a:pPr indent="0" lvl="0" marL="457200" rtl="0" algn="l">
              <a:spcBef>
                <a:spcPts val="1800"/>
              </a:spcBef>
              <a:spcAft>
                <a:spcPts val="1200"/>
              </a:spcAft>
              <a:buNone/>
            </a:pPr>
            <a:r>
              <a:t/>
            </a:r>
            <a:endParaRPr sz="2000">
              <a:latin typeface="Atkinson Hyperlegible"/>
              <a:ea typeface="Atkinson Hyperlegible"/>
              <a:cs typeface="Atkinson Hyperlegible"/>
              <a:sym typeface="Atkinson Hyperlegibl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9">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Attention</a:t>
            </a:r>
            <a:endParaRPr/>
          </a:p>
        </p:txBody>
      </p:sp>
      <p:sp>
        <p:nvSpPr>
          <p:cNvPr id="115" name="Google Shape;115;p20"/>
          <p:cNvSpPr txBox="1"/>
          <p:nvPr>
            <p:ph idx="12" type="sldNum"/>
          </p:nvPr>
        </p:nvSpPr>
        <p:spPr>
          <a:xfrm>
            <a:off x="1335393" y="4663225"/>
            <a:ext cx="7685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latin typeface="Atkinson Hyperlegible"/>
                <a:ea typeface="Atkinson Hyperlegible"/>
                <a:cs typeface="Atkinson Hyperlegible"/>
                <a:sym typeface="Atkinson Hyperlegible"/>
              </a:rPr>
              <a:t>Mŭller &amp; Krummenacher (2005); Germer, Siegel, &amp; Fulton (2005)		</a:t>
            </a:r>
            <a:fld id="{00000000-1234-1234-1234-123412341234}" type="slidenum">
              <a:rPr lang="en"/>
              <a:t>‹#›</a:t>
            </a:fld>
            <a:endParaRPr/>
          </a:p>
        </p:txBody>
      </p:sp>
      <p:sp>
        <p:nvSpPr>
          <p:cNvPr id="116" name="Google Shape;116;p2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Competing </a:t>
            </a:r>
            <a:r>
              <a:rPr lang="en" sz="2000">
                <a:latin typeface="Atkinson Hyperlegible"/>
                <a:ea typeface="Atkinson Hyperlegible"/>
                <a:cs typeface="Atkinson Hyperlegible"/>
                <a:sym typeface="Atkinson Hyperlegible"/>
              </a:rPr>
              <a:t>theories</a:t>
            </a:r>
            <a:r>
              <a:rPr lang="en" sz="2000">
                <a:latin typeface="Atkinson Hyperlegible"/>
                <a:ea typeface="Atkinson Hyperlegible"/>
                <a:cs typeface="Atkinson Hyperlegible"/>
                <a:sym typeface="Atkinson Hyperlegible"/>
              </a:rPr>
              <a:t> of attention: top-down, or bottom-up?</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Implications for mindfulness?</a:t>
            </a:r>
            <a:endParaRPr sz="2000">
              <a:latin typeface="Atkinson Hyperlegible"/>
              <a:ea typeface="Atkinson Hyperlegible"/>
              <a:cs typeface="Atkinson Hyperlegible"/>
              <a:sym typeface="Atkinson Hyperlegible"/>
            </a:endParaRPr>
          </a:p>
          <a:p>
            <a:pPr indent="-355600" lvl="1" marL="9144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Is ability to focus on single features </a:t>
            </a:r>
            <a:r>
              <a:rPr lang="en" sz="2000">
                <a:latin typeface="Atkinson Hyperlegible"/>
                <a:ea typeface="Atkinson Hyperlegible"/>
                <a:cs typeface="Atkinson Hyperlegible"/>
                <a:sym typeface="Atkinson Hyperlegible"/>
              </a:rPr>
              <a:t>increased?</a:t>
            </a:r>
            <a:endParaRPr sz="2000">
              <a:latin typeface="Atkinson Hyperlegible"/>
              <a:ea typeface="Atkinson Hyperlegible"/>
              <a:cs typeface="Atkinson Hyperlegible"/>
              <a:sym typeface="Atkinson Hyperlegible"/>
            </a:endParaRPr>
          </a:p>
          <a:p>
            <a:pPr indent="-355600" lvl="1" marL="914400" rtl="0" algn="l">
              <a:spcBef>
                <a:spcPts val="0"/>
              </a:spcBef>
              <a:spcAft>
                <a:spcPts val="0"/>
              </a:spcAft>
              <a:buSzPts val="2000"/>
              <a:buFont typeface="Times New Roman"/>
              <a:buChar char="○"/>
            </a:pPr>
            <a:r>
              <a:rPr lang="en" sz="2000">
                <a:latin typeface="Atkinson Hyperlegible"/>
                <a:ea typeface="Atkinson Hyperlegible"/>
                <a:cs typeface="Atkinson Hyperlegible"/>
                <a:sym typeface="Atkinson Hyperlegible"/>
              </a:rPr>
              <a:t>Attention is a process of focusing conscious awareness, providing heightened sensitivity to a limited range of experience</a:t>
            </a:r>
            <a:endParaRPr sz="2000">
              <a:latin typeface="Atkinson Hyperlegible"/>
              <a:ea typeface="Atkinson Hyperlegible"/>
              <a:cs typeface="Atkinson Hyperlegible"/>
              <a:sym typeface="Atkinson Hyperlegible"/>
            </a:endParaRPr>
          </a:p>
          <a:p>
            <a:pPr indent="-355600" lvl="2" marL="13716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Is ability to filter out distracting information improved?</a:t>
            </a:r>
            <a:endParaRPr sz="2000">
              <a:latin typeface="Atkinson Hyperlegible"/>
              <a:ea typeface="Atkinson Hyperlegible"/>
              <a:cs typeface="Atkinson Hyperlegible"/>
              <a:sym typeface="Atkinson Hyperlegibl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6">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Life Satisfaction</a:t>
            </a:r>
            <a:endParaRPr/>
          </a:p>
        </p:txBody>
      </p:sp>
      <p:sp>
        <p:nvSpPr>
          <p:cNvPr id="122" name="Google Shape;122;p21"/>
          <p:cNvSpPr txBox="1"/>
          <p:nvPr>
            <p:ph idx="12" type="sldNum"/>
          </p:nvPr>
        </p:nvSpPr>
        <p:spPr>
          <a:xfrm>
            <a:off x="3392728" y="4663225"/>
            <a:ext cx="56283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latin typeface="Atkinson Hyperlegible"/>
                <a:ea typeface="Atkinson Hyperlegible"/>
                <a:cs typeface="Atkinson Hyperlegible"/>
                <a:sym typeface="Atkinson Hyperlegible"/>
              </a:rPr>
              <a:t>Germer, Siegel, &amp; Fulton (2005)		</a:t>
            </a:r>
            <a:fld id="{00000000-1234-1234-1234-123412341234}" type="slidenum">
              <a:rPr lang="en"/>
              <a:t>‹#›</a:t>
            </a:fld>
            <a:endParaRPr/>
          </a:p>
        </p:txBody>
      </p:sp>
      <p:sp>
        <p:nvSpPr>
          <p:cNvPr id="123" name="Google Shape;123;p2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Mindfulness is a skill that allows us to be less reactive to what is happening in the moment</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Replacing judgment with non-judgment and acceptance</a:t>
            </a:r>
            <a:endParaRPr sz="2000">
              <a:latin typeface="Atkinson Hyperlegible"/>
              <a:ea typeface="Atkinson Hyperlegible"/>
              <a:cs typeface="Atkinson Hyperlegible"/>
              <a:sym typeface="Atkinson Hyperlegible"/>
            </a:endParaRPr>
          </a:p>
          <a:p>
            <a:pPr indent="-355600" lvl="0" marL="457200" rtl="0" algn="l">
              <a:spcBef>
                <a:spcPts val="0"/>
              </a:spcBef>
              <a:spcAft>
                <a:spcPts val="0"/>
              </a:spcAft>
              <a:buSzPts val="2000"/>
              <a:buFont typeface="Atkinson Hyperlegible"/>
              <a:buChar char="●"/>
            </a:pPr>
            <a:r>
              <a:rPr lang="en" sz="2000">
                <a:latin typeface="Atkinson Hyperlegible"/>
                <a:ea typeface="Atkinson Hyperlegible"/>
                <a:cs typeface="Atkinson Hyperlegible"/>
                <a:sym typeface="Atkinson Hyperlegible"/>
              </a:rPr>
              <a:t>Connection to attention: filter out the distractors, reduce cognitive fatigue and stress</a:t>
            </a:r>
            <a:endParaRPr sz="2000">
              <a:latin typeface="Atkinson Hyperlegible"/>
              <a:ea typeface="Atkinson Hyperlegible"/>
              <a:cs typeface="Atkinson Hyperlegible"/>
              <a:sym typeface="Atkinson Hyperlegibl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